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70" r:id="rId2"/>
    <p:sldId id="271" r:id="rId3"/>
    <p:sldId id="258" r:id="rId4"/>
    <p:sldId id="272" r:id="rId5"/>
    <p:sldId id="259" r:id="rId6"/>
    <p:sldId id="260" r:id="rId7"/>
    <p:sldId id="273" r:id="rId8"/>
    <p:sldId id="261" r:id="rId9"/>
    <p:sldId id="262" r:id="rId10"/>
    <p:sldId id="263" r:id="rId11"/>
    <p:sldId id="274" r:id="rId12"/>
    <p:sldId id="264" r:id="rId13"/>
    <p:sldId id="275" r:id="rId14"/>
    <p:sldId id="265" r:id="rId15"/>
    <p:sldId id="276" r:id="rId16"/>
    <p:sldId id="266" r:id="rId17"/>
    <p:sldId id="267" r:id="rId18"/>
    <p:sldId id="277" r:id="rId19"/>
    <p:sldId id="268" r:id="rId20"/>
    <p:sldId id="279" r:id="rId21"/>
    <p:sldId id="289" r:id="rId22"/>
    <p:sldId id="290" r:id="rId23"/>
    <p:sldId id="291" r:id="rId24"/>
    <p:sldId id="280" r:id="rId25"/>
    <p:sldId id="281" r:id="rId26"/>
    <p:sldId id="282" r:id="rId27"/>
    <p:sldId id="283" r:id="rId28"/>
    <p:sldId id="284" r:id="rId29"/>
    <p:sldId id="285" r:id="rId30"/>
    <p:sldId id="288" r:id="rId31"/>
    <p:sldId id="287" r:id="rId32"/>
    <p:sldId id="286" r:id="rId33"/>
    <p:sldId id="278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1500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7C0EC7-CAE8-4398-A9EE-703A293A077A}" type="datetimeFigureOut">
              <a:rPr lang="en-US" smtClean="0"/>
              <a:pPr/>
              <a:t>9/6/2022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E69CD4-732A-4F87-9FB4-6B5727F9F7B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69CD4-732A-4F87-9FB4-6B5727F9F7B0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69CD4-732A-4F87-9FB4-6B5727F9F7B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77205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67B95-F75B-4DE7-BEB3-A37F2A473F4D}" type="datetimeFigureOut">
              <a:rPr lang="en-US" smtClean="0"/>
              <a:pPr/>
              <a:t>9/6/2022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20549-BC97-403D-90EB-AA6B017005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67B95-F75B-4DE7-BEB3-A37F2A473F4D}" type="datetimeFigureOut">
              <a:rPr lang="en-US" smtClean="0"/>
              <a:pPr/>
              <a:t>9/6/2022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20549-BC97-403D-90EB-AA6B017005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67B95-F75B-4DE7-BEB3-A37F2A473F4D}" type="datetimeFigureOut">
              <a:rPr lang="en-US" smtClean="0"/>
              <a:pPr/>
              <a:t>9/6/2022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20549-BC97-403D-90EB-AA6B017005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67B95-F75B-4DE7-BEB3-A37F2A473F4D}" type="datetimeFigureOut">
              <a:rPr lang="en-US" smtClean="0"/>
              <a:pPr/>
              <a:t>9/6/2022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20549-BC97-403D-90EB-AA6B017005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67B95-F75B-4DE7-BEB3-A37F2A473F4D}" type="datetimeFigureOut">
              <a:rPr lang="en-US" smtClean="0"/>
              <a:pPr/>
              <a:t>9/6/2022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20549-BC97-403D-90EB-AA6B017005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67B95-F75B-4DE7-BEB3-A37F2A473F4D}" type="datetimeFigureOut">
              <a:rPr lang="en-US" smtClean="0"/>
              <a:pPr/>
              <a:t>9/6/2022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20549-BC97-403D-90EB-AA6B017005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67B95-F75B-4DE7-BEB3-A37F2A473F4D}" type="datetimeFigureOut">
              <a:rPr lang="en-US" smtClean="0"/>
              <a:pPr/>
              <a:t>9/6/2022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20549-BC97-403D-90EB-AA6B017005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67B95-F75B-4DE7-BEB3-A37F2A473F4D}" type="datetimeFigureOut">
              <a:rPr lang="en-US" smtClean="0"/>
              <a:pPr/>
              <a:t>9/6/2022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20549-BC97-403D-90EB-AA6B017005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67B95-F75B-4DE7-BEB3-A37F2A473F4D}" type="datetimeFigureOut">
              <a:rPr lang="en-US" smtClean="0"/>
              <a:pPr/>
              <a:t>9/6/2022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20549-BC97-403D-90EB-AA6B017005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67B95-F75B-4DE7-BEB3-A37F2A473F4D}" type="datetimeFigureOut">
              <a:rPr lang="en-US" smtClean="0"/>
              <a:pPr/>
              <a:t>9/6/2022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20549-BC97-403D-90EB-AA6B017005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67B95-F75B-4DE7-BEB3-A37F2A473F4D}" type="datetimeFigureOut">
              <a:rPr lang="en-US" smtClean="0"/>
              <a:pPr/>
              <a:t>9/6/2022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20549-BC97-403D-90EB-AA6B017005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67B95-F75B-4DE7-BEB3-A37F2A473F4D}" type="datetimeFigureOut">
              <a:rPr lang="en-US" smtClean="0"/>
              <a:pPr/>
              <a:t>9/6/2022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D20549-BC97-403D-90EB-AA6B017005E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F91A76-518B-4DC7-96FB-38900AE059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Game Playing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FB8D619-82EA-428C-AA19-CE9A410F57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– 2 </a:t>
            </a:r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455DCC48-BF30-4BE4-A996-BB9BA1175B5C}"/>
              </a:ext>
            </a:extLst>
          </p:cNvPr>
          <p:cNvGrpSpPr/>
          <p:nvPr/>
        </p:nvGrpSpPr>
        <p:grpSpPr>
          <a:xfrm>
            <a:off x="107504" y="76200"/>
            <a:ext cx="8928992" cy="6709256"/>
            <a:chOff x="107504" y="76200"/>
            <a:chExt cx="8928992" cy="670925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2CF602E8-B637-4312-8F70-DBC4ED62D92C}"/>
                </a:ext>
              </a:extLst>
            </p:cNvPr>
            <p:cNvSpPr/>
            <p:nvPr/>
          </p:nvSpPr>
          <p:spPr>
            <a:xfrm>
              <a:off x="107504" y="88712"/>
              <a:ext cx="8928992" cy="669674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634E528A-AFFB-4C7F-90CB-08229D1F4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206" y="76200"/>
              <a:ext cx="593967" cy="582653"/>
            </a:xfrm>
            <a:prstGeom prst="rect">
              <a:avLst/>
            </a:prstGeom>
            <a:ln w="63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xmlns="" val="959698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0017" y="692696"/>
            <a:ext cx="3529895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 algn="just">
              <a:buFont typeface="Arial" panose="020B0604020202020204" pitchFamily="34" charset="0"/>
              <a:buChar char="•"/>
            </a:pPr>
            <a:r>
              <a:rPr lang="en-US" b="1" dirty="0"/>
              <a:t>CASE 3 </a:t>
            </a:r>
            <a:r>
              <a:rPr lang="en-US" dirty="0"/>
              <a:t>If MAX is the </a:t>
            </a:r>
            <a:r>
              <a:rPr lang="en-US" dirty="0">
                <a:solidFill>
                  <a:srgbClr val="0033CC"/>
                </a:solidFill>
              </a:rPr>
              <a:t>first player </a:t>
            </a:r>
            <a:r>
              <a:rPr lang="en-US" dirty="0"/>
              <a:t>and N   </a:t>
            </a:r>
            <a:r>
              <a:rPr lang="en-US" dirty="0">
                <a:sym typeface="Symbol" panose="05050102010706020507" pitchFamily="18" charset="2"/>
              </a:rPr>
              <a:t></a:t>
            </a:r>
            <a:r>
              <a:rPr lang="en-US" dirty="0"/>
              <a:t>  {3,7,15,31,63,…}  at root of the game,</a:t>
            </a:r>
          </a:p>
          <a:p>
            <a:pPr marL="174625" indent="-174625" algn="just">
              <a:buFont typeface="Arial" panose="020B0604020202020204" pitchFamily="34" charset="0"/>
              <a:buChar char="•"/>
            </a:pPr>
            <a:r>
              <a:rPr lang="en-US" dirty="0"/>
              <a:t>MAX can force a win using the strategy mentioned above in all cases except when MAX gets a number from the sequence </a:t>
            </a:r>
            <a:r>
              <a:rPr lang="en-US" dirty="0">
                <a:solidFill>
                  <a:srgbClr val="0033CC"/>
                </a:solidFill>
              </a:rPr>
              <a:t>{3,7,15,31,63,…}</a:t>
            </a:r>
            <a:r>
              <a:rPr lang="en-US" dirty="0"/>
              <a:t>  at its turn.</a:t>
            </a:r>
          </a:p>
          <a:p>
            <a:pPr marL="174625" indent="-174625" algn="just">
              <a:buFont typeface="Arial" panose="020B0604020202020204" pitchFamily="34" charset="0"/>
              <a:buChar char="•"/>
            </a:pPr>
            <a:r>
              <a:rPr lang="en-US" dirty="0"/>
              <a:t>Assume that N=15 fig 1 shows that MAX wins in all cases </a:t>
            </a:r>
            <a:r>
              <a:rPr lang="en-US" dirty="0">
                <a:solidFill>
                  <a:srgbClr val="0033CC"/>
                </a:solidFill>
              </a:rPr>
              <a:t>except when it gets 7</a:t>
            </a:r>
            <a:r>
              <a:rPr lang="en-US" dirty="0"/>
              <a:t> matchsticks in its turn.</a:t>
            </a:r>
          </a:p>
          <a:p>
            <a:pPr marL="174625" indent="-174625" algn="just">
              <a:buFont typeface="Arial" panose="020B0604020202020204" pitchFamily="34" charset="0"/>
              <a:buChar char="•"/>
            </a:pPr>
            <a:r>
              <a:rPr lang="en-US" dirty="0"/>
              <a:t>MAX can even win the game when it gets 7 sticks at its turn in the game for all values except when it gets 3 sticks at its turn in the game.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61892" y="692696"/>
            <a:ext cx="4932091" cy="60245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453C8037-E60A-4426-B5B0-4FE396044DDD}"/>
              </a:ext>
            </a:extLst>
          </p:cNvPr>
          <p:cNvSpPr txBox="1">
            <a:spLocks/>
          </p:cNvSpPr>
          <p:nvPr/>
        </p:nvSpPr>
        <p:spPr>
          <a:xfrm>
            <a:off x="1393009" y="116632"/>
            <a:ext cx="6357982" cy="64294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C00000"/>
                </a:solidFill>
              </a:rPr>
              <a:t>Validity of Cases for Winning of MAX Player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4B2416E5-0243-46EA-BF52-CB3AE0586027}"/>
              </a:ext>
            </a:extLst>
          </p:cNvPr>
          <p:cNvGrpSpPr/>
          <p:nvPr/>
        </p:nvGrpSpPr>
        <p:grpSpPr>
          <a:xfrm>
            <a:off x="107504" y="76200"/>
            <a:ext cx="8928992" cy="6709256"/>
            <a:chOff x="107504" y="76200"/>
            <a:chExt cx="8928992" cy="670925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B3D4A37F-6107-4E3D-95C5-E7FA521B3385}"/>
                </a:ext>
              </a:extLst>
            </p:cNvPr>
            <p:cNvSpPr/>
            <p:nvPr/>
          </p:nvSpPr>
          <p:spPr>
            <a:xfrm>
              <a:off x="107504" y="88712"/>
              <a:ext cx="8928992" cy="669674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258D6A1B-E118-4840-BB5B-DFB0A75A6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206" y="76200"/>
              <a:ext cx="593967" cy="582653"/>
            </a:xfrm>
            <a:prstGeom prst="rect">
              <a:avLst/>
            </a:prstGeom>
            <a:ln w="63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CAF0DA1-FD78-4A05-843C-5107CE06B42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11960" y="1196752"/>
            <a:ext cx="4608512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0CBBCA9-1EC8-4971-8848-9522FFC73335}"/>
              </a:ext>
            </a:extLst>
          </p:cNvPr>
          <p:cNvSpPr txBox="1"/>
          <p:nvPr/>
        </p:nvSpPr>
        <p:spPr>
          <a:xfrm>
            <a:off x="323528" y="2564904"/>
            <a:ext cx="36724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4625" indent="-174625" algn="just">
              <a:buFont typeface="Arial" panose="020B0604020202020204" pitchFamily="34" charset="0"/>
              <a:buChar char="•"/>
            </a:pPr>
            <a:r>
              <a:rPr lang="en-US" dirty="0"/>
              <a:t>MAX can even win the game when it gets 7 sticks at its turn in the game for all values except when it gets 3 sticks at its turn in the game.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D377C1BD-751C-478B-831C-1EDB9371DF2A}"/>
              </a:ext>
            </a:extLst>
          </p:cNvPr>
          <p:cNvSpPr txBox="1">
            <a:spLocks/>
          </p:cNvSpPr>
          <p:nvPr/>
        </p:nvSpPr>
        <p:spPr>
          <a:xfrm>
            <a:off x="1393009" y="116632"/>
            <a:ext cx="6357982" cy="64294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C00000"/>
                </a:solidFill>
              </a:rPr>
              <a:t>Validity of Cases for Winning of MAX Player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E47A9BB7-33C5-4A44-97C1-572B491F7D25}"/>
              </a:ext>
            </a:extLst>
          </p:cNvPr>
          <p:cNvGrpSpPr/>
          <p:nvPr/>
        </p:nvGrpSpPr>
        <p:grpSpPr>
          <a:xfrm>
            <a:off x="107504" y="76200"/>
            <a:ext cx="8928992" cy="6709256"/>
            <a:chOff x="107504" y="76200"/>
            <a:chExt cx="8928992" cy="670925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458BE4C0-1A86-49E2-BB6A-F3E7D4D53760}"/>
                </a:ext>
              </a:extLst>
            </p:cNvPr>
            <p:cNvSpPr/>
            <p:nvPr/>
          </p:nvSpPr>
          <p:spPr>
            <a:xfrm>
              <a:off x="107504" y="88712"/>
              <a:ext cx="8928992" cy="669674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9FAB85C4-FDBB-4951-9B73-5E79BC531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206" y="76200"/>
              <a:ext cx="593967" cy="582653"/>
            </a:xfrm>
            <a:prstGeom prst="rect">
              <a:avLst/>
            </a:prstGeom>
            <a:ln w="63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xmlns="" val="399125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5536" y="908720"/>
            <a:ext cx="284612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 algn="just">
              <a:buFont typeface="Arial" panose="020B0604020202020204" pitchFamily="34" charset="0"/>
              <a:buChar char="•"/>
            </a:pPr>
            <a:r>
              <a:rPr lang="en-US" b="1" dirty="0"/>
              <a:t>CASE 4 </a:t>
            </a:r>
            <a:r>
              <a:rPr lang="en-US" dirty="0"/>
              <a:t>If MAX is the </a:t>
            </a:r>
            <a:r>
              <a:rPr lang="en-US" dirty="0">
                <a:solidFill>
                  <a:srgbClr val="0033CC"/>
                </a:solidFill>
              </a:rPr>
              <a:t>second player </a:t>
            </a:r>
            <a:r>
              <a:rPr lang="en-US" dirty="0"/>
              <a:t>and              N </a:t>
            </a:r>
            <a:r>
              <a:rPr lang="en-US" dirty="0">
                <a:sym typeface="Symbol" panose="05050102010706020507" pitchFamily="18" charset="2"/>
              </a:rPr>
              <a:t></a:t>
            </a:r>
            <a:r>
              <a:rPr lang="en-US" dirty="0"/>
              <a:t>  {3,7,15,31,63,…} then MAX can force a </a:t>
            </a:r>
            <a:r>
              <a:rPr lang="en-US" dirty="0">
                <a:solidFill>
                  <a:srgbClr val="0033CC"/>
                </a:solidFill>
              </a:rPr>
              <a:t>win</a:t>
            </a:r>
            <a:r>
              <a:rPr lang="en-US" dirty="0"/>
              <a:t> using the above mentioned strategy in all cases </a:t>
            </a:r>
            <a:r>
              <a:rPr lang="en-US" dirty="0">
                <a:solidFill>
                  <a:srgbClr val="0033CC"/>
                </a:solidFill>
              </a:rPr>
              <a:t>except</a:t>
            </a:r>
            <a:r>
              <a:rPr lang="en-US" dirty="0"/>
              <a:t> when it gets a number from the sequence  </a:t>
            </a:r>
            <a:r>
              <a:rPr lang="en-US" dirty="0">
                <a:solidFill>
                  <a:srgbClr val="0033CC"/>
                </a:solidFill>
              </a:rPr>
              <a:t>{3,7,15,31,63,…}  </a:t>
            </a:r>
            <a:r>
              <a:rPr lang="en-US" dirty="0"/>
              <a:t>at its turn.</a:t>
            </a:r>
          </a:p>
          <a:p>
            <a:pPr marL="174625" indent="-174625" algn="just">
              <a:buFont typeface="Arial" panose="020B0604020202020204" pitchFamily="34" charset="0"/>
              <a:buChar char="•"/>
            </a:pPr>
            <a:r>
              <a:rPr lang="en-US" dirty="0"/>
              <a:t>Let N=29 </a:t>
            </a:r>
          </a:p>
          <a:p>
            <a:pPr marL="174625" indent="-174625" algn="just">
              <a:buFont typeface="Arial" panose="020B0604020202020204" pitchFamily="34" charset="0"/>
              <a:buChar char="•"/>
            </a:pPr>
            <a:r>
              <a:rPr lang="en-US" dirty="0"/>
              <a:t>Let MIN be the </a:t>
            </a:r>
            <a:r>
              <a:rPr lang="en-US" dirty="0">
                <a:solidFill>
                  <a:srgbClr val="0033CC"/>
                </a:solidFill>
              </a:rPr>
              <a:t>first player</a:t>
            </a:r>
            <a:r>
              <a:rPr lang="en-US" dirty="0"/>
              <a:t>.</a:t>
            </a:r>
          </a:p>
          <a:p>
            <a:pPr marL="174625" indent="-174625" algn="just">
              <a:buFont typeface="Arial" panose="020B0604020202020204" pitchFamily="34" charset="0"/>
              <a:buChar char="•"/>
            </a:pPr>
            <a:r>
              <a:rPr lang="en-US" dirty="0"/>
              <a:t>MAX wins in all cases except when it gets 15 matchsticks at its turn.</a:t>
            </a:r>
          </a:p>
          <a:p>
            <a:pPr marL="174625" indent="-174625" algn="just">
              <a:buFont typeface="Arial" panose="020B0604020202020204" pitchFamily="34" charset="0"/>
              <a:buChar char="•"/>
            </a:pPr>
            <a:r>
              <a:rPr lang="en-US" dirty="0"/>
              <a:t>Max might lose in case of it getting 15.</a:t>
            </a:r>
          </a:p>
          <a:p>
            <a:pPr algn="just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16452" y="476672"/>
            <a:ext cx="5441828" cy="623913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xmlns="" id="{55EA022D-FFA4-4A0D-8031-FAE92DC5237D}"/>
              </a:ext>
            </a:extLst>
          </p:cNvPr>
          <p:cNvSpPr txBox="1">
            <a:spLocks/>
          </p:cNvSpPr>
          <p:nvPr/>
        </p:nvSpPr>
        <p:spPr>
          <a:xfrm>
            <a:off x="1393009" y="116632"/>
            <a:ext cx="6357982" cy="64294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C00000"/>
                </a:solidFill>
              </a:rPr>
              <a:t>Validity of Cases for Winning of MAX Player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383EC5A3-48B6-4E11-9922-2E26CAC35842}"/>
              </a:ext>
            </a:extLst>
          </p:cNvPr>
          <p:cNvGrpSpPr/>
          <p:nvPr/>
        </p:nvGrpSpPr>
        <p:grpSpPr>
          <a:xfrm>
            <a:off x="107504" y="76200"/>
            <a:ext cx="8928992" cy="6709256"/>
            <a:chOff x="107504" y="76200"/>
            <a:chExt cx="8928992" cy="670925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F4A4BAD9-7E89-43A5-9798-C2094A695A44}"/>
                </a:ext>
              </a:extLst>
            </p:cNvPr>
            <p:cNvSpPr/>
            <p:nvPr/>
          </p:nvSpPr>
          <p:spPr>
            <a:xfrm>
              <a:off x="107504" y="88712"/>
              <a:ext cx="8928992" cy="669674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6E923BE8-3F48-4D9E-BE56-0030CD9D2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206" y="76200"/>
              <a:ext cx="593967" cy="582653"/>
            </a:xfrm>
            <a:prstGeom prst="rect">
              <a:avLst/>
            </a:prstGeom>
            <a:ln w="63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420" y="249994"/>
            <a:ext cx="7355160" cy="730734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Bounded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sz="2400" b="1" dirty="0">
                <a:solidFill>
                  <a:schemeClr val="accent2"/>
                </a:solidFill>
              </a:rPr>
              <a:t>Look-Ahead Strategy and use of Evaluation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1546"/>
            <a:ext cx="8229600" cy="5054617"/>
          </a:xfrm>
        </p:spPr>
        <p:txBody>
          <a:bodyPr>
            <a:normAutofit fontScale="92500"/>
          </a:bodyPr>
          <a:lstStyle/>
          <a:p>
            <a:pPr>
              <a:spcAft>
                <a:spcPts val="1200"/>
              </a:spcAft>
            </a:pPr>
            <a:r>
              <a:rPr lang="en-US" sz="2400" dirty="0"/>
              <a:t>Status labelling procedure requires the generation of complete tree or </a:t>
            </a:r>
            <a:r>
              <a:rPr lang="en-US" sz="2400" dirty="0" err="1"/>
              <a:t>atleast</a:t>
            </a:r>
            <a:r>
              <a:rPr lang="en-US" sz="2400" dirty="0"/>
              <a:t> some part of it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For many games in reality too large trees may be generated &amp; need to be evaluated backward from terminal to root in order to determine the optimal first move.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This approach may not be practical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It is better to look for about few levels before deciding the move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solidFill>
                  <a:srgbClr val="0033CC"/>
                </a:solidFill>
              </a:rPr>
              <a:t>Look-ahead strategy : </a:t>
            </a:r>
            <a:r>
              <a:rPr lang="en-US" sz="2400" dirty="0"/>
              <a:t>The player can develop the game tree to some extent before deciding on the move.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solidFill>
                  <a:srgbClr val="0033CC"/>
                </a:solidFill>
              </a:rPr>
              <a:t>N-move Look-ahead strategy : </a:t>
            </a:r>
            <a:r>
              <a:rPr lang="en-US" sz="2400" dirty="0"/>
              <a:t>The player is looking ahead n no of levels before making a move.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  <a:buNone/>
            </a:pPr>
            <a:endParaRPr lang="en-US" sz="2400" dirty="0"/>
          </a:p>
          <a:p>
            <a:pPr>
              <a:spcAft>
                <a:spcPts val="1200"/>
              </a:spcAft>
              <a:buNone/>
            </a:pPr>
            <a:endParaRPr lang="en-US"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AD5211B1-6FBF-4D97-AA64-E698225AB063}"/>
              </a:ext>
            </a:extLst>
          </p:cNvPr>
          <p:cNvGrpSpPr/>
          <p:nvPr/>
        </p:nvGrpSpPr>
        <p:grpSpPr>
          <a:xfrm>
            <a:off x="107504" y="76200"/>
            <a:ext cx="8928992" cy="6709256"/>
            <a:chOff x="107504" y="76200"/>
            <a:chExt cx="8928992" cy="670925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4396A2E1-768A-42CD-AC1C-DE621BB52DC0}"/>
                </a:ext>
              </a:extLst>
            </p:cNvPr>
            <p:cNvSpPr/>
            <p:nvPr/>
          </p:nvSpPr>
          <p:spPr>
            <a:xfrm>
              <a:off x="107504" y="88712"/>
              <a:ext cx="8928992" cy="669674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BED7A8DD-EF8E-4D25-AFE4-030C527D7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206" y="76200"/>
              <a:ext cx="593967" cy="582653"/>
            </a:xfrm>
            <a:prstGeom prst="rect">
              <a:avLst/>
            </a:prstGeom>
            <a:ln w="63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xmlns="" val="140503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412" y="184982"/>
            <a:ext cx="7499176" cy="787138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Bounded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sz="2400" b="1" dirty="0">
                <a:solidFill>
                  <a:schemeClr val="accent2"/>
                </a:solidFill>
              </a:rPr>
              <a:t>Look-Ahead Strategy and use of Evaluation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556" y="972120"/>
            <a:ext cx="7992888" cy="2448272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US" sz="2000" b="1" dirty="0"/>
              <a:t>Using Evaluation Functions</a:t>
            </a:r>
          </a:p>
          <a:p>
            <a:pPr algn="just"/>
            <a:r>
              <a:rPr lang="en-US" sz="2000" b="1" dirty="0"/>
              <a:t> </a:t>
            </a:r>
            <a:r>
              <a:rPr lang="en-US" sz="2000" dirty="0"/>
              <a:t>The</a:t>
            </a:r>
            <a:r>
              <a:rPr lang="en-US" sz="2000" b="1" dirty="0"/>
              <a:t> </a:t>
            </a:r>
            <a:r>
              <a:rPr lang="en-US" sz="2000" dirty="0">
                <a:solidFill>
                  <a:srgbClr val="0033CC"/>
                </a:solidFill>
              </a:rPr>
              <a:t>first step </a:t>
            </a:r>
            <a:r>
              <a:rPr lang="en-US" sz="2000" dirty="0"/>
              <a:t>is to </a:t>
            </a:r>
            <a:r>
              <a:rPr lang="en-US" sz="2000" dirty="0">
                <a:solidFill>
                  <a:srgbClr val="0033CC"/>
                </a:solidFill>
              </a:rPr>
              <a:t>decide which features </a:t>
            </a:r>
            <a:r>
              <a:rPr lang="en-US" sz="2000" dirty="0"/>
              <a:t>are of value in a particular game.</a:t>
            </a:r>
          </a:p>
          <a:p>
            <a:pPr algn="just"/>
            <a:r>
              <a:rPr lang="en-US" sz="2000" dirty="0"/>
              <a:t>The </a:t>
            </a:r>
            <a:r>
              <a:rPr lang="en-US" sz="2000" dirty="0">
                <a:solidFill>
                  <a:srgbClr val="0033CC"/>
                </a:solidFill>
              </a:rPr>
              <a:t>next step </a:t>
            </a:r>
            <a:r>
              <a:rPr lang="en-US" sz="2000" dirty="0"/>
              <a:t>is to provide each feature with a </a:t>
            </a:r>
            <a:r>
              <a:rPr lang="en-US" sz="2000" dirty="0">
                <a:solidFill>
                  <a:srgbClr val="0033CC"/>
                </a:solidFill>
              </a:rPr>
              <a:t>range of possible values</a:t>
            </a:r>
            <a:r>
              <a:rPr lang="en-US" sz="2000" dirty="0"/>
              <a:t>.</a:t>
            </a:r>
          </a:p>
          <a:p>
            <a:pPr algn="just"/>
            <a:r>
              <a:rPr lang="en-US" sz="2000" dirty="0"/>
              <a:t>The </a:t>
            </a:r>
            <a:r>
              <a:rPr lang="en-US" sz="2000" dirty="0">
                <a:solidFill>
                  <a:srgbClr val="0033CC"/>
                </a:solidFill>
              </a:rPr>
              <a:t>last step </a:t>
            </a:r>
            <a:r>
              <a:rPr lang="en-US" sz="2000" dirty="0"/>
              <a:t>is to </a:t>
            </a:r>
            <a:r>
              <a:rPr lang="en-US" sz="2000" dirty="0">
                <a:solidFill>
                  <a:srgbClr val="0033CC"/>
                </a:solidFill>
              </a:rPr>
              <a:t>devise a set of weights</a:t>
            </a:r>
            <a:r>
              <a:rPr lang="en-US" sz="2000" dirty="0"/>
              <a:t> in order to combine all the feature values into a single value.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36CD0A46-4FAD-4247-B5EB-D56F44E0FEAA}"/>
              </a:ext>
            </a:extLst>
          </p:cNvPr>
          <p:cNvSpPr txBox="1">
            <a:spLocks/>
          </p:cNvSpPr>
          <p:nvPr/>
        </p:nvSpPr>
        <p:spPr>
          <a:xfrm>
            <a:off x="575556" y="3068960"/>
            <a:ext cx="7992888" cy="31683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itchFamily="34" charset="0"/>
              <a:buNone/>
            </a:pPr>
            <a:r>
              <a:rPr lang="en-US" sz="2000" b="1" dirty="0"/>
              <a:t>Alternative is using heuristic approximation.</a:t>
            </a:r>
          </a:p>
          <a:p>
            <a:pPr algn="just"/>
            <a:r>
              <a:rPr lang="en-US" sz="2000" b="1" dirty="0"/>
              <a:t> </a:t>
            </a:r>
            <a:r>
              <a:rPr lang="en-US" sz="2000" dirty="0"/>
              <a:t>A proper </a:t>
            </a:r>
            <a:r>
              <a:rPr lang="en-US" sz="2000" dirty="0">
                <a:solidFill>
                  <a:srgbClr val="0033CC"/>
                </a:solidFill>
              </a:rPr>
              <a:t>static evaluation function </a:t>
            </a:r>
            <a:r>
              <a:rPr lang="en-US" sz="2000" dirty="0"/>
              <a:t>can </a:t>
            </a:r>
            <a:r>
              <a:rPr lang="en-US" sz="2000" dirty="0">
                <a:solidFill>
                  <a:srgbClr val="0033CC"/>
                </a:solidFill>
              </a:rPr>
              <a:t>convert</a:t>
            </a:r>
            <a:r>
              <a:rPr lang="en-US" sz="2000" dirty="0"/>
              <a:t> all judgments about board situations into a </a:t>
            </a:r>
            <a:r>
              <a:rPr lang="en-US" sz="2000" dirty="0">
                <a:solidFill>
                  <a:srgbClr val="0033CC"/>
                </a:solidFill>
              </a:rPr>
              <a:t>single overall quality number</a:t>
            </a:r>
          </a:p>
          <a:p>
            <a:pPr algn="just"/>
            <a:r>
              <a:rPr lang="en-US" sz="2000" dirty="0">
                <a:solidFill>
                  <a:srgbClr val="0033CC"/>
                </a:solidFill>
              </a:rPr>
              <a:t>Function provides numerical assessment </a:t>
            </a:r>
            <a:r>
              <a:rPr lang="en-US" sz="2000" dirty="0"/>
              <a:t>which indicates the favorable condition for MAX.</a:t>
            </a:r>
          </a:p>
          <a:p>
            <a:pPr algn="just"/>
            <a:r>
              <a:rPr lang="en-US" sz="2000" dirty="0">
                <a:solidFill>
                  <a:srgbClr val="0033CC"/>
                </a:solidFill>
              </a:rPr>
              <a:t>+</a:t>
            </a:r>
            <a:r>
              <a:rPr lang="en-US" sz="2000" dirty="0" err="1">
                <a:solidFill>
                  <a:srgbClr val="0033CC"/>
                </a:solidFill>
              </a:rPr>
              <a:t>ve</a:t>
            </a:r>
            <a:r>
              <a:rPr lang="en-US" sz="2000" dirty="0">
                <a:solidFill>
                  <a:srgbClr val="0033CC"/>
                </a:solidFill>
              </a:rPr>
              <a:t> value </a:t>
            </a:r>
            <a:r>
              <a:rPr lang="en-US" sz="2000" dirty="0">
                <a:solidFill>
                  <a:srgbClr val="0033CC"/>
                </a:solidFill>
                <a:sym typeface="Symbol" panose="05050102010706020507" pitchFamily="18" charset="2"/>
              </a:rPr>
              <a:t> </a:t>
            </a:r>
            <a:r>
              <a:rPr lang="en-US" sz="2000" dirty="0">
                <a:solidFill>
                  <a:srgbClr val="FF0000"/>
                </a:solidFill>
                <a:sym typeface="Symbol" panose="05050102010706020507" pitchFamily="18" charset="2"/>
              </a:rPr>
              <a:t>good</a:t>
            </a:r>
            <a:r>
              <a:rPr lang="en-US" sz="2000" dirty="0">
                <a:solidFill>
                  <a:srgbClr val="0033CC"/>
                </a:solidFill>
                <a:sym typeface="Symbol" panose="05050102010706020507" pitchFamily="18" charset="2"/>
              </a:rPr>
              <a:t> and  -</a:t>
            </a:r>
            <a:r>
              <a:rPr lang="en-US" sz="2000" dirty="0" err="1">
                <a:solidFill>
                  <a:srgbClr val="0033CC"/>
                </a:solidFill>
                <a:sym typeface="Symbol" panose="05050102010706020507" pitchFamily="18" charset="2"/>
              </a:rPr>
              <a:t>ve</a:t>
            </a:r>
            <a:r>
              <a:rPr lang="en-US" sz="2000" dirty="0">
                <a:solidFill>
                  <a:srgbClr val="0033CC"/>
                </a:solidFill>
                <a:sym typeface="Symbol" panose="05050102010706020507" pitchFamily="18" charset="2"/>
              </a:rPr>
              <a:t> value  </a:t>
            </a:r>
            <a:r>
              <a:rPr lang="en-US" sz="2000" dirty="0">
                <a:solidFill>
                  <a:srgbClr val="FF0000"/>
                </a:solidFill>
                <a:sym typeface="Symbol" panose="05050102010706020507" pitchFamily="18" charset="2"/>
              </a:rPr>
              <a:t>bad </a:t>
            </a:r>
            <a:r>
              <a:rPr lang="en-US" sz="2000" dirty="0">
                <a:sym typeface="Symbol" panose="05050102010706020507" pitchFamily="18" charset="2"/>
              </a:rPr>
              <a:t>for MAX.</a:t>
            </a:r>
          </a:p>
          <a:p>
            <a:pPr algn="just"/>
            <a:r>
              <a:rPr lang="en-US" sz="2000" dirty="0">
                <a:sym typeface="Symbol" panose="05050102010706020507" pitchFamily="18" charset="2"/>
              </a:rPr>
              <a:t>The heuristic value of nodes are determined at some level (one-ply /two-ply).</a:t>
            </a:r>
          </a:p>
          <a:p>
            <a:pPr algn="just"/>
            <a:r>
              <a:rPr lang="en-US" sz="2000" dirty="0">
                <a:sym typeface="Symbol" panose="05050102010706020507" pitchFamily="18" charset="2"/>
              </a:rPr>
              <a:t>The procedure through which the scoring information travels up the game is called MINIMAX procedure</a:t>
            </a:r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77C3AE38-9DE3-4245-B0F5-A046CE79E20C}"/>
              </a:ext>
            </a:extLst>
          </p:cNvPr>
          <p:cNvGrpSpPr/>
          <p:nvPr/>
        </p:nvGrpSpPr>
        <p:grpSpPr>
          <a:xfrm>
            <a:off x="107504" y="74372"/>
            <a:ext cx="8928992" cy="6709256"/>
            <a:chOff x="107504" y="76200"/>
            <a:chExt cx="8928992" cy="670925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3EC305BC-4F51-4796-ACA9-23C66358ADD2}"/>
                </a:ext>
              </a:extLst>
            </p:cNvPr>
            <p:cNvSpPr/>
            <p:nvPr/>
          </p:nvSpPr>
          <p:spPr>
            <a:xfrm>
              <a:off x="107504" y="88712"/>
              <a:ext cx="8928992" cy="669674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9FF2516C-C669-4BC6-85DD-43213DB7F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206" y="76200"/>
              <a:ext cx="593967" cy="582653"/>
            </a:xfrm>
            <a:prstGeom prst="rect">
              <a:avLst/>
            </a:prstGeom>
            <a:ln w="63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F2CD79-0B2E-4B36-940B-A01FF3334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5736" y="23323"/>
            <a:ext cx="4618856" cy="11430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One-Ply &amp; two-Ply</a:t>
            </a:r>
            <a:endParaRPr lang="en-IN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A8510C9-C843-4487-AB5D-BEC770AA44F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5616" y="1412776"/>
            <a:ext cx="7148930" cy="489654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57E19ADF-C733-4B32-9991-51BF41FA7986}"/>
              </a:ext>
            </a:extLst>
          </p:cNvPr>
          <p:cNvGrpSpPr/>
          <p:nvPr/>
        </p:nvGrpSpPr>
        <p:grpSpPr>
          <a:xfrm>
            <a:off x="107504" y="76200"/>
            <a:ext cx="8928992" cy="6709256"/>
            <a:chOff x="107504" y="76200"/>
            <a:chExt cx="8928992" cy="670925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4A24CB12-0206-4CFB-820A-7C4E4AF2B1F4}"/>
                </a:ext>
              </a:extLst>
            </p:cNvPr>
            <p:cNvSpPr/>
            <p:nvPr/>
          </p:nvSpPr>
          <p:spPr>
            <a:xfrm>
              <a:off x="107504" y="88712"/>
              <a:ext cx="8928992" cy="669674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FF14A0C2-1382-4023-8367-DC564E57B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206" y="76200"/>
              <a:ext cx="593967" cy="582653"/>
            </a:xfrm>
            <a:prstGeom prst="rect">
              <a:avLst/>
            </a:prstGeom>
            <a:ln w="63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xmlns="" val="4149335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692696"/>
            <a:ext cx="8640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the procedure through which the scoring info travels up the game tree.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Propagates to root, the estimated score generated by heuristic evaluation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recursive algorithm.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Player tries to maximize its chance of a win while minimizing that of the opponent.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player with +</a:t>
            </a:r>
            <a:r>
              <a:rPr lang="en-US" dirty="0" err="1"/>
              <a:t>ve</a:t>
            </a:r>
            <a:r>
              <a:rPr lang="en-US" dirty="0"/>
              <a:t> number is maximizing player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player with –</a:t>
            </a:r>
            <a:r>
              <a:rPr lang="en-US" dirty="0" err="1"/>
              <a:t>ve</a:t>
            </a:r>
            <a:r>
              <a:rPr lang="en-US" dirty="0"/>
              <a:t> number is minimizing player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each move MAX player tries to take a path that leads to a large +</a:t>
            </a:r>
            <a:r>
              <a:rPr lang="en-US" dirty="0" err="1"/>
              <a:t>ve</a:t>
            </a:r>
            <a:r>
              <a:rPr lang="en-US" dirty="0"/>
              <a:t> number while opponent will try to face the game towards –</a:t>
            </a:r>
            <a:r>
              <a:rPr lang="en-US" dirty="0" err="1"/>
              <a:t>ve</a:t>
            </a:r>
            <a:r>
              <a:rPr lang="en-US" dirty="0"/>
              <a:t> static evaluation.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1640" y="3068960"/>
            <a:ext cx="6072229" cy="34696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E24344B-00D5-451A-89B2-39DE04D48FFF}"/>
              </a:ext>
            </a:extLst>
          </p:cNvPr>
          <p:cNvSpPr txBox="1"/>
          <p:nvPr/>
        </p:nvSpPr>
        <p:spPr>
          <a:xfrm>
            <a:off x="2759941" y="99502"/>
            <a:ext cx="36241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MINIMAX Procedure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41229540-7249-42F1-98A0-49BAAA5BDAC8}"/>
              </a:ext>
            </a:extLst>
          </p:cNvPr>
          <p:cNvGrpSpPr/>
          <p:nvPr/>
        </p:nvGrpSpPr>
        <p:grpSpPr>
          <a:xfrm>
            <a:off x="107504" y="76200"/>
            <a:ext cx="8928992" cy="6709256"/>
            <a:chOff x="107504" y="76200"/>
            <a:chExt cx="8928992" cy="670925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AFFFA0D6-0199-4AA2-AC0B-AED9D219D147}"/>
                </a:ext>
              </a:extLst>
            </p:cNvPr>
            <p:cNvSpPr/>
            <p:nvPr/>
          </p:nvSpPr>
          <p:spPr>
            <a:xfrm>
              <a:off x="107504" y="88712"/>
              <a:ext cx="8928992" cy="669674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CC9FA4F1-ED12-4F8F-B08D-7C64D6359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206" y="76200"/>
              <a:ext cx="593967" cy="582653"/>
            </a:xfrm>
            <a:prstGeom prst="rect">
              <a:avLst/>
            </a:prstGeom>
            <a:ln w="63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3568" y="1628800"/>
            <a:ext cx="7776864" cy="373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5563">
              <a:spcAft>
                <a:spcPts val="1800"/>
              </a:spcAft>
            </a:pPr>
            <a:r>
              <a:rPr lang="en-US" sz="2400" dirty="0"/>
              <a:t>The algorithmic steps of this procedure may be written as:</a:t>
            </a:r>
          </a:p>
          <a:p>
            <a:pPr marL="341313" indent="-285750">
              <a:spcAft>
                <a:spcPts val="1800"/>
              </a:spcAft>
              <a:buFont typeface="Arial" pitchFamily="34" charset="0"/>
              <a:buChar char="•"/>
            </a:pPr>
            <a:r>
              <a:rPr lang="en-US" sz="2400" dirty="0"/>
              <a:t>Keep on </a:t>
            </a:r>
            <a:r>
              <a:rPr lang="en-US" sz="2400" dirty="0">
                <a:solidFill>
                  <a:srgbClr val="0033CC"/>
                </a:solidFill>
              </a:rPr>
              <a:t>generating</a:t>
            </a:r>
            <a:r>
              <a:rPr lang="en-US" sz="2400" dirty="0"/>
              <a:t> the search tree till the limit, say </a:t>
            </a:r>
            <a:r>
              <a:rPr lang="en-US" sz="2400" dirty="0">
                <a:solidFill>
                  <a:srgbClr val="0033CC"/>
                </a:solidFill>
              </a:rPr>
              <a:t>depth d</a:t>
            </a:r>
            <a:r>
              <a:rPr lang="en-US" sz="2400" dirty="0"/>
              <a:t> of the tree, has been reached from the </a:t>
            </a:r>
            <a:r>
              <a:rPr lang="en-US" sz="2400" dirty="0">
                <a:solidFill>
                  <a:srgbClr val="0033CC"/>
                </a:solidFill>
              </a:rPr>
              <a:t>current position</a:t>
            </a:r>
            <a:r>
              <a:rPr lang="en-US" sz="2400" dirty="0"/>
              <a:t>.</a:t>
            </a:r>
          </a:p>
          <a:p>
            <a:pPr marL="341313" indent="-285750">
              <a:spcAft>
                <a:spcPts val="1800"/>
              </a:spcAft>
              <a:buFont typeface="Arial" pitchFamily="34" charset="0"/>
              <a:buChar char="•"/>
            </a:pPr>
            <a:r>
              <a:rPr lang="en-US" sz="2400" dirty="0">
                <a:solidFill>
                  <a:srgbClr val="0033CC"/>
                </a:solidFill>
              </a:rPr>
              <a:t>Compute</a:t>
            </a:r>
            <a:r>
              <a:rPr lang="en-US" sz="2400" dirty="0"/>
              <a:t> the </a:t>
            </a:r>
            <a:r>
              <a:rPr lang="en-US" sz="2400" dirty="0">
                <a:solidFill>
                  <a:srgbClr val="0033CC"/>
                </a:solidFill>
              </a:rPr>
              <a:t>static value </a:t>
            </a:r>
            <a:r>
              <a:rPr lang="en-US" sz="2400" dirty="0"/>
              <a:t>of the </a:t>
            </a:r>
            <a:r>
              <a:rPr lang="en-US" sz="2400" dirty="0">
                <a:solidFill>
                  <a:srgbClr val="0033CC"/>
                </a:solidFill>
              </a:rPr>
              <a:t>leaf nodes at depth d </a:t>
            </a:r>
            <a:r>
              <a:rPr lang="en-US" sz="2400" dirty="0"/>
              <a:t>from the current position of the game tree using </a:t>
            </a:r>
            <a:r>
              <a:rPr lang="en-US" sz="2400" dirty="0">
                <a:solidFill>
                  <a:srgbClr val="0033CC"/>
                </a:solidFill>
              </a:rPr>
              <a:t>evaluation function.</a:t>
            </a:r>
          </a:p>
          <a:p>
            <a:pPr marL="341313" indent="-285750">
              <a:spcAft>
                <a:spcPts val="1800"/>
              </a:spcAft>
              <a:buFont typeface="Arial" pitchFamily="34" charset="0"/>
              <a:buChar char="•"/>
            </a:pPr>
            <a:r>
              <a:rPr lang="en-US" sz="2400" dirty="0">
                <a:solidFill>
                  <a:srgbClr val="0033CC"/>
                </a:solidFill>
              </a:rPr>
              <a:t>Propagate</a:t>
            </a:r>
            <a:r>
              <a:rPr lang="en-US" sz="2400" dirty="0"/>
              <a:t> the values till the </a:t>
            </a:r>
            <a:r>
              <a:rPr lang="en-US" sz="2400" dirty="0">
                <a:solidFill>
                  <a:srgbClr val="0033CC"/>
                </a:solidFill>
              </a:rPr>
              <a:t>current position </a:t>
            </a:r>
            <a:r>
              <a:rPr lang="en-US" sz="2400" dirty="0"/>
              <a:t>based on </a:t>
            </a:r>
            <a:r>
              <a:rPr lang="en-US" sz="2400" dirty="0">
                <a:solidFill>
                  <a:srgbClr val="0033CC"/>
                </a:solidFill>
              </a:rPr>
              <a:t>MINIMAX</a:t>
            </a:r>
            <a:r>
              <a:rPr lang="en-US" sz="2400" dirty="0"/>
              <a:t> strategy.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1E2ED20-0FE1-40FB-AE0A-90CC9C1EA5A0}"/>
              </a:ext>
            </a:extLst>
          </p:cNvPr>
          <p:cNvSpPr txBox="1"/>
          <p:nvPr/>
        </p:nvSpPr>
        <p:spPr>
          <a:xfrm>
            <a:off x="2469534" y="620688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MINIMAX Procedure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9841C405-33D8-4B96-838C-4952BF49A0F9}"/>
              </a:ext>
            </a:extLst>
          </p:cNvPr>
          <p:cNvGrpSpPr/>
          <p:nvPr/>
        </p:nvGrpSpPr>
        <p:grpSpPr>
          <a:xfrm>
            <a:off x="107504" y="76200"/>
            <a:ext cx="8928992" cy="6709256"/>
            <a:chOff x="107504" y="76200"/>
            <a:chExt cx="8928992" cy="670925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245AD24B-D54E-4D2A-81AF-0B7373DF845F}"/>
                </a:ext>
              </a:extLst>
            </p:cNvPr>
            <p:cNvSpPr/>
            <p:nvPr/>
          </p:nvSpPr>
          <p:spPr>
            <a:xfrm>
              <a:off x="107504" y="88712"/>
              <a:ext cx="8928992" cy="669674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41E319EB-3891-45E7-B334-05D196FB0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206" y="76200"/>
              <a:ext cx="593967" cy="582653"/>
            </a:xfrm>
            <a:prstGeom prst="rect">
              <a:avLst/>
            </a:prstGeom>
            <a:ln w="63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23528" y="894828"/>
            <a:ext cx="4608512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n-US" dirty="0"/>
              <a:t>Steps in MINIMAX strategy are written as follows:</a:t>
            </a:r>
          </a:p>
          <a:p>
            <a:pPr algn="just">
              <a:spcAft>
                <a:spcPts val="1200"/>
              </a:spcAft>
              <a:buFont typeface="Arial" pitchFamily="34" charset="0"/>
              <a:buChar char="•"/>
            </a:pPr>
            <a:r>
              <a:rPr lang="en-US" dirty="0"/>
              <a:t>If the </a:t>
            </a:r>
            <a:r>
              <a:rPr lang="en-US" dirty="0">
                <a:solidFill>
                  <a:srgbClr val="0033CC"/>
                </a:solidFill>
              </a:rPr>
              <a:t>level is minimizing </a:t>
            </a:r>
            <a:r>
              <a:rPr lang="en-US" dirty="0"/>
              <a:t>level(level reached during minimizer’s turn),then</a:t>
            </a:r>
          </a:p>
          <a:p>
            <a:pPr marL="398463" indent="-174625" algn="just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 Generate the successors of the current position</a:t>
            </a:r>
          </a:p>
          <a:p>
            <a:pPr marL="398463" indent="-174625" algn="just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 Apply MINIMAX  to each of the successors</a:t>
            </a:r>
          </a:p>
          <a:p>
            <a:pPr marL="398463" indent="-174625" algn="just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 Return the </a:t>
            </a:r>
            <a:r>
              <a:rPr lang="en-US" dirty="0">
                <a:solidFill>
                  <a:srgbClr val="0033CC"/>
                </a:solidFill>
              </a:rPr>
              <a:t>minimum</a:t>
            </a:r>
            <a:r>
              <a:rPr lang="en-US" dirty="0"/>
              <a:t> of the results</a:t>
            </a:r>
          </a:p>
          <a:p>
            <a:pPr algn="just">
              <a:spcAft>
                <a:spcPts val="1200"/>
              </a:spcAft>
              <a:buFont typeface="Arial" pitchFamily="34" charset="0"/>
              <a:buChar char="•"/>
            </a:pPr>
            <a:r>
              <a:rPr lang="en-US" dirty="0"/>
              <a:t>  If the </a:t>
            </a:r>
            <a:r>
              <a:rPr lang="en-US" dirty="0">
                <a:solidFill>
                  <a:srgbClr val="0033CC"/>
                </a:solidFill>
              </a:rPr>
              <a:t>level is maximizing </a:t>
            </a:r>
            <a:r>
              <a:rPr lang="en-US" dirty="0"/>
              <a:t>level(level reached during </a:t>
            </a:r>
            <a:r>
              <a:rPr lang="en-US" dirty="0" err="1"/>
              <a:t>maximizer’s</a:t>
            </a:r>
            <a:r>
              <a:rPr lang="en-US" dirty="0"/>
              <a:t> turn),then</a:t>
            </a:r>
          </a:p>
          <a:p>
            <a:pPr marL="341313" indent="-227013" algn="just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 Generate the successors of the current position.</a:t>
            </a:r>
          </a:p>
          <a:p>
            <a:pPr marL="341313" indent="-227013" algn="just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 Apply MINIMAX  to each of the successors</a:t>
            </a:r>
          </a:p>
          <a:p>
            <a:pPr marL="341313" indent="-227013" algn="just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 Return the </a:t>
            </a:r>
            <a:r>
              <a:rPr lang="en-US" dirty="0">
                <a:solidFill>
                  <a:srgbClr val="0033CC"/>
                </a:solidFill>
              </a:rPr>
              <a:t>maximum</a:t>
            </a:r>
            <a:r>
              <a:rPr lang="en-US" dirty="0"/>
              <a:t> of the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2DC0C62-1A69-4F99-8DD6-B266C8DA0DEB}"/>
              </a:ext>
            </a:extLst>
          </p:cNvPr>
          <p:cNvSpPr txBox="1"/>
          <p:nvPr/>
        </p:nvSpPr>
        <p:spPr>
          <a:xfrm>
            <a:off x="2286000" y="28276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MINIMAX Strategy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45E4385-D83A-4483-B981-1AFB2B189EA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12987" y="1055692"/>
            <a:ext cx="4032448" cy="504056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C0D1890E-27DE-43E0-9F39-0C98C55465E5}"/>
              </a:ext>
            </a:extLst>
          </p:cNvPr>
          <p:cNvGrpSpPr/>
          <p:nvPr/>
        </p:nvGrpSpPr>
        <p:grpSpPr>
          <a:xfrm>
            <a:off x="107504" y="76200"/>
            <a:ext cx="8928992" cy="6709256"/>
            <a:chOff x="107504" y="76200"/>
            <a:chExt cx="8928992" cy="670925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26284050-AE3C-40BE-825D-310780B287F1}"/>
                </a:ext>
              </a:extLst>
            </p:cNvPr>
            <p:cNvSpPr/>
            <p:nvPr/>
          </p:nvSpPr>
          <p:spPr>
            <a:xfrm>
              <a:off x="107504" y="88712"/>
              <a:ext cx="8928992" cy="669674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E52FDECD-9229-4787-B2C2-2299C2EBF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206" y="76200"/>
              <a:ext cx="593967" cy="582653"/>
            </a:xfrm>
            <a:prstGeom prst="rect">
              <a:avLst/>
            </a:prstGeom>
            <a:ln w="63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xmlns="" val="283897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1484784"/>
            <a:ext cx="79208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/>
              <a:t>The functions used are:</a:t>
            </a:r>
          </a:p>
          <a:p>
            <a:pPr marL="285750" indent="-285750" algn="just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solidFill>
                  <a:srgbClr val="0033CC"/>
                </a:solidFill>
              </a:rPr>
              <a:t>GEN(Pos)</a:t>
            </a:r>
            <a:r>
              <a:rPr lang="en-US" sz="2400" dirty="0"/>
              <a:t> : This function generates a list of </a:t>
            </a:r>
            <a:r>
              <a:rPr lang="en-US" sz="2400" dirty="0">
                <a:solidFill>
                  <a:srgbClr val="0033CC"/>
                </a:solidFill>
              </a:rPr>
              <a:t>SUCCs </a:t>
            </a:r>
            <a:r>
              <a:rPr lang="en-US" sz="2400" dirty="0"/>
              <a:t>(successors) of the Pos , where Pos represents a variable corresponding to position.</a:t>
            </a:r>
          </a:p>
          <a:p>
            <a:pPr marL="285750" indent="-285750" algn="just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solidFill>
                  <a:srgbClr val="0033CC"/>
                </a:solidFill>
              </a:rPr>
              <a:t>EVAL(Pos, Player) </a:t>
            </a:r>
            <a:r>
              <a:rPr lang="en-US" sz="2400" dirty="0"/>
              <a:t>: This function returns a number representing the </a:t>
            </a:r>
            <a:r>
              <a:rPr lang="en-US" sz="2400" dirty="0">
                <a:solidFill>
                  <a:srgbClr val="0033CC"/>
                </a:solidFill>
              </a:rPr>
              <a:t>goodness of Pos for the player </a:t>
            </a:r>
            <a:r>
              <a:rPr lang="en-US" sz="2400" dirty="0"/>
              <a:t>from the current position.</a:t>
            </a:r>
          </a:p>
          <a:p>
            <a:pPr marL="285750" indent="-285750" algn="just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solidFill>
                  <a:srgbClr val="0033CC"/>
                </a:solidFill>
              </a:rPr>
              <a:t>DEPTH(Pos, Depth) </a:t>
            </a:r>
            <a:r>
              <a:rPr lang="en-US" sz="2400" dirty="0"/>
              <a:t>: It is a Boolean Function that </a:t>
            </a:r>
            <a:r>
              <a:rPr lang="en-US" sz="2400" dirty="0">
                <a:solidFill>
                  <a:srgbClr val="0033CC"/>
                </a:solidFill>
              </a:rPr>
              <a:t>returns true</a:t>
            </a:r>
            <a:r>
              <a:rPr lang="en-US" sz="2400" dirty="0"/>
              <a:t> if the search has </a:t>
            </a:r>
            <a:r>
              <a:rPr lang="en-US" sz="2400" dirty="0">
                <a:solidFill>
                  <a:srgbClr val="0033CC"/>
                </a:solidFill>
              </a:rPr>
              <a:t>reached the maximum depth </a:t>
            </a:r>
            <a:r>
              <a:rPr lang="en-US" sz="2400" dirty="0"/>
              <a:t>fro the current position , else it return false.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6EA2AEB-CBF1-4499-8B28-1D6B4EB65F21}"/>
              </a:ext>
            </a:extLst>
          </p:cNvPr>
          <p:cNvSpPr txBox="1"/>
          <p:nvPr/>
        </p:nvSpPr>
        <p:spPr>
          <a:xfrm>
            <a:off x="2483768" y="476672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MINIMAX Algorithm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CC4DB867-726A-42A7-9761-A234BCD5536D}"/>
              </a:ext>
            </a:extLst>
          </p:cNvPr>
          <p:cNvGrpSpPr/>
          <p:nvPr/>
        </p:nvGrpSpPr>
        <p:grpSpPr>
          <a:xfrm>
            <a:off x="107504" y="76200"/>
            <a:ext cx="8928992" cy="6709256"/>
            <a:chOff x="107504" y="76200"/>
            <a:chExt cx="8928992" cy="670925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4D0600C5-593A-4ABF-98C5-19B190BD492F}"/>
                </a:ext>
              </a:extLst>
            </p:cNvPr>
            <p:cNvSpPr/>
            <p:nvPr/>
          </p:nvSpPr>
          <p:spPr>
            <a:xfrm>
              <a:off x="107504" y="88712"/>
              <a:ext cx="8928992" cy="669674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F0FADBF0-71B2-419C-8639-8883106C8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206" y="76200"/>
              <a:ext cx="593967" cy="582653"/>
            </a:xfrm>
            <a:prstGeom prst="rect">
              <a:avLst/>
            </a:prstGeom>
            <a:ln w="63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4D32E5-973C-4F1E-86F9-21DA7D4C5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Nim</a:t>
            </a:r>
            <a:r>
              <a:rPr lang="en-US" dirty="0">
                <a:solidFill>
                  <a:srgbClr val="C00000"/>
                </a:solidFill>
              </a:rPr>
              <a:t> Game Problem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EC67790-4035-4E58-AB6E-46004D165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single pile of matchsticks (&gt;1) and two players</a:t>
            </a:r>
          </a:p>
          <a:p>
            <a:r>
              <a:rPr lang="en-US" dirty="0"/>
              <a:t>Moves are made by the player alternately</a:t>
            </a:r>
          </a:p>
          <a:p>
            <a:r>
              <a:rPr lang="en-US" dirty="0"/>
              <a:t>In each move, each player can pick up a maximum of half the number of matchsticks in the pile.</a:t>
            </a:r>
          </a:p>
          <a:p>
            <a:r>
              <a:rPr lang="en-US" dirty="0"/>
              <a:t>Whoever picks the last matchstick loses</a:t>
            </a:r>
            <a:r>
              <a:rPr lang="en-IN" dirty="0"/>
              <a:t>.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D3E33B02-59D4-492F-87C3-D6FFC060F691}"/>
              </a:ext>
            </a:extLst>
          </p:cNvPr>
          <p:cNvGrpSpPr/>
          <p:nvPr/>
        </p:nvGrpSpPr>
        <p:grpSpPr>
          <a:xfrm>
            <a:off x="107504" y="76200"/>
            <a:ext cx="8928992" cy="6709256"/>
            <a:chOff x="107504" y="76200"/>
            <a:chExt cx="8928992" cy="670925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5460B207-6A7F-4ED9-ABF3-02F7C19B06BC}"/>
                </a:ext>
              </a:extLst>
            </p:cNvPr>
            <p:cNvSpPr/>
            <p:nvPr/>
          </p:nvSpPr>
          <p:spPr>
            <a:xfrm>
              <a:off x="107504" y="88712"/>
              <a:ext cx="8928992" cy="669674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3F86B0A6-C5E1-4F83-AC48-C7FE40EDD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206" y="76200"/>
              <a:ext cx="593967" cy="582653"/>
            </a:xfrm>
            <a:prstGeom prst="rect">
              <a:avLst/>
            </a:prstGeom>
            <a:ln w="63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xmlns="" val="408138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639852"/>
            <a:ext cx="7920880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33CC"/>
                </a:solidFill>
              </a:rPr>
              <a:t>MINIMAX(Pos, Depth, Player)  </a:t>
            </a:r>
            <a:r>
              <a:rPr lang="en-US" dirty="0">
                <a:solidFill>
                  <a:srgbClr val="FF0000"/>
                </a:solidFill>
              </a:rPr>
              <a:t>{</a:t>
            </a:r>
          </a:p>
          <a:p>
            <a:pPr marL="342900" indent="-57150">
              <a:buFont typeface="Arial" panose="020B0604020202020204" pitchFamily="34" charset="0"/>
              <a:buChar char="•"/>
              <a:tabLst>
                <a:tab pos="398463" algn="l"/>
              </a:tabLst>
            </a:pPr>
            <a:r>
              <a:rPr lang="en-US" dirty="0">
                <a:solidFill>
                  <a:srgbClr val="FF0000"/>
                </a:solidFill>
              </a:rPr>
              <a:t>	If </a:t>
            </a:r>
            <a:r>
              <a:rPr lang="en-US" dirty="0">
                <a:solidFill>
                  <a:srgbClr val="0033CC"/>
                </a:solidFill>
              </a:rPr>
              <a:t>DEPTH(Pos, Depth) </a:t>
            </a:r>
            <a:r>
              <a:rPr lang="en-US" dirty="0"/>
              <a:t>then </a:t>
            </a:r>
          </a:p>
          <a:p>
            <a:pPr marL="742950" lvl="1">
              <a:tabLst>
                <a:tab pos="398463" algn="l"/>
              </a:tabLst>
            </a:pPr>
            <a:r>
              <a:rPr lang="en-US" dirty="0">
                <a:solidFill>
                  <a:srgbClr val="FF0000"/>
                </a:solidFill>
              </a:rPr>
              <a:t>return </a:t>
            </a:r>
            <a:r>
              <a:rPr lang="en-US" dirty="0"/>
              <a:t>( { Val=</a:t>
            </a:r>
            <a:r>
              <a:rPr lang="en-US" dirty="0">
                <a:solidFill>
                  <a:srgbClr val="0033CC"/>
                </a:solidFill>
              </a:rPr>
              <a:t>EVAL(Pos, Player), </a:t>
            </a:r>
            <a:r>
              <a:rPr lang="en-US" dirty="0"/>
              <a:t>Path= Nil } )</a:t>
            </a:r>
          </a:p>
          <a:p>
            <a:pPr marL="285750">
              <a:tabLst>
                <a:tab pos="398463" algn="l"/>
              </a:tabLst>
            </a:pPr>
            <a:r>
              <a:rPr lang="en-US" dirty="0">
                <a:solidFill>
                  <a:srgbClr val="FF0000"/>
                </a:solidFill>
              </a:rPr>
              <a:t>Else  </a:t>
            </a:r>
            <a:r>
              <a:rPr lang="en-US" dirty="0">
                <a:solidFill>
                  <a:srgbClr val="00B050"/>
                </a:solidFill>
              </a:rPr>
              <a:t>{</a:t>
            </a:r>
          </a:p>
          <a:p>
            <a:pPr marL="739775" indent="-223838">
              <a:buFont typeface="Arial" panose="020B0604020202020204" pitchFamily="34" charset="0"/>
              <a:buChar char="•"/>
              <a:tabLst>
                <a:tab pos="398463" algn="l"/>
              </a:tabLst>
            </a:pPr>
            <a:r>
              <a:rPr lang="en-US" dirty="0" err="1"/>
              <a:t>SUCC_List</a:t>
            </a:r>
            <a:r>
              <a:rPr lang="en-US" dirty="0"/>
              <a:t> = </a:t>
            </a:r>
            <a:r>
              <a:rPr lang="en-US" dirty="0">
                <a:solidFill>
                  <a:srgbClr val="0033CC"/>
                </a:solidFill>
              </a:rPr>
              <a:t>GEN(Pos)</a:t>
            </a:r>
          </a:p>
          <a:p>
            <a:pPr marL="739775" indent="-223838">
              <a:buFont typeface="Arial" panose="020B0604020202020204" pitchFamily="34" charset="0"/>
              <a:buChar char="•"/>
              <a:tabLst>
                <a:tab pos="398463" algn="l"/>
              </a:tabLst>
            </a:pPr>
            <a:r>
              <a:rPr lang="en-US" dirty="0">
                <a:solidFill>
                  <a:srgbClr val="FF0000"/>
                </a:solidFill>
              </a:rPr>
              <a:t>If </a:t>
            </a:r>
            <a:r>
              <a:rPr lang="en-US" dirty="0" err="1"/>
              <a:t>SUCC_List</a:t>
            </a:r>
            <a:r>
              <a:rPr lang="en-US" dirty="0"/>
              <a:t> = Nil then</a:t>
            </a:r>
          </a:p>
          <a:p>
            <a:pPr marL="1196975" lvl="1" indent="-223838">
              <a:buFont typeface="Arial" panose="020B0604020202020204" pitchFamily="34" charset="0"/>
              <a:buChar char="•"/>
              <a:tabLst>
                <a:tab pos="398463" algn="l"/>
              </a:tabLst>
            </a:pPr>
            <a:r>
              <a:rPr lang="en-US" dirty="0">
                <a:solidFill>
                  <a:srgbClr val="FF0000"/>
                </a:solidFill>
              </a:rPr>
              <a:t>return</a:t>
            </a:r>
            <a:r>
              <a:rPr lang="en-US" dirty="0"/>
              <a:t> ( { Val=</a:t>
            </a:r>
            <a:r>
              <a:rPr lang="en-US" dirty="0">
                <a:solidFill>
                  <a:srgbClr val="0033CC"/>
                </a:solidFill>
              </a:rPr>
              <a:t>EVAL(Pos, Player), </a:t>
            </a:r>
            <a:r>
              <a:rPr lang="en-US" dirty="0"/>
              <a:t>Path= Nil } )</a:t>
            </a:r>
          </a:p>
          <a:p>
            <a:pPr marL="739775" lvl="1">
              <a:tabLst>
                <a:tab pos="398463" algn="l"/>
              </a:tabLst>
            </a:pPr>
            <a:r>
              <a:rPr lang="en-US" dirty="0">
                <a:solidFill>
                  <a:srgbClr val="FF0000"/>
                </a:solidFill>
              </a:rPr>
              <a:t>Else {</a:t>
            </a:r>
          </a:p>
          <a:p>
            <a:pPr marL="1089025" lvl="1" indent="-349250">
              <a:buFont typeface="Arial" panose="020B0604020202020204" pitchFamily="34" charset="0"/>
              <a:buChar char="•"/>
              <a:tabLst>
                <a:tab pos="398463" algn="l"/>
              </a:tabLst>
            </a:pPr>
            <a:r>
              <a:rPr lang="en-US" dirty="0" err="1"/>
              <a:t>Best_Val</a:t>
            </a:r>
            <a:r>
              <a:rPr lang="en-US" dirty="0"/>
              <a:t> = Minimum value returned by </a:t>
            </a:r>
            <a:r>
              <a:rPr lang="en-US" dirty="0">
                <a:solidFill>
                  <a:srgbClr val="0033CC"/>
                </a:solidFill>
              </a:rPr>
              <a:t>EVAL</a:t>
            </a:r>
            <a:r>
              <a:rPr lang="en-US" dirty="0"/>
              <a:t> function</a:t>
            </a:r>
          </a:p>
          <a:p>
            <a:pPr marL="1089025" lvl="1" indent="-349250">
              <a:buFont typeface="Arial" panose="020B0604020202020204" pitchFamily="34" charset="0"/>
              <a:buChar char="•"/>
              <a:tabLst>
                <a:tab pos="398463" algn="l"/>
              </a:tabLst>
            </a:pPr>
            <a:r>
              <a:rPr lang="en-US" dirty="0">
                <a:solidFill>
                  <a:srgbClr val="FF0000"/>
                </a:solidFill>
              </a:rPr>
              <a:t>For each </a:t>
            </a:r>
            <a:r>
              <a:rPr lang="en-US" dirty="0"/>
              <a:t>SUCC </a:t>
            </a:r>
            <a:r>
              <a:rPr lang="en-US" dirty="0">
                <a:sym typeface="Symbol" panose="05050102010706020507" pitchFamily="18" charset="2"/>
              </a:rPr>
              <a:t> </a:t>
            </a:r>
            <a:r>
              <a:rPr lang="en-US" dirty="0" err="1">
                <a:sym typeface="Symbol" panose="05050102010706020507" pitchFamily="18" charset="2"/>
              </a:rPr>
              <a:t>SUCC_List</a:t>
            </a:r>
            <a:r>
              <a:rPr lang="en-US" dirty="0">
                <a:sym typeface="Symbol" panose="05050102010706020507" pitchFamily="18" charset="2"/>
              </a:rPr>
              <a:t> Do 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dirty="0">
                <a:solidFill>
                  <a:srgbClr val="00B050"/>
                </a:solidFill>
                <a:sym typeface="Symbol" panose="05050102010706020507" pitchFamily="18" charset="2"/>
              </a:rPr>
              <a:t>{</a:t>
            </a:r>
          </a:p>
          <a:p>
            <a:pPr marL="1430338" lvl="1" indent="-230188">
              <a:buFont typeface="Arial" panose="020B0604020202020204" pitchFamily="34" charset="0"/>
              <a:buChar char="•"/>
              <a:tabLst>
                <a:tab pos="398463" algn="l"/>
              </a:tabLst>
            </a:pPr>
            <a:r>
              <a:rPr lang="en-US" dirty="0" err="1">
                <a:sym typeface="Symbol" panose="05050102010706020507" pitchFamily="18" charset="2"/>
              </a:rPr>
              <a:t>SUCC_Result</a:t>
            </a:r>
            <a:r>
              <a:rPr lang="en-US" dirty="0">
                <a:sym typeface="Symbol" panose="05050102010706020507" pitchFamily="18" charset="2"/>
              </a:rPr>
              <a:t> = </a:t>
            </a:r>
            <a:r>
              <a:rPr lang="en-US" dirty="0">
                <a:solidFill>
                  <a:srgbClr val="0033CC"/>
                </a:solidFill>
                <a:sym typeface="Symbol" panose="05050102010706020507" pitchFamily="18" charset="2"/>
              </a:rPr>
              <a:t>MINIMAX (SUCC, Depth + 1, </a:t>
            </a:r>
            <a:r>
              <a:rPr lang="en-US" sz="2400" dirty="0">
                <a:solidFill>
                  <a:srgbClr val="FF0000"/>
                </a:solidFill>
              </a:rPr>
              <a:t>–</a:t>
            </a:r>
            <a:r>
              <a:rPr lang="en-US" b="1" dirty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dirty="0">
                <a:solidFill>
                  <a:srgbClr val="0033CC"/>
                </a:solidFill>
                <a:sym typeface="Symbol" panose="05050102010706020507" pitchFamily="18" charset="2"/>
              </a:rPr>
              <a:t>Player ) </a:t>
            </a:r>
          </a:p>
          <a:p>
            <a:pPr marL="1430338" lvl="1" indent="-230188">
              <a:buFont typeface="Arial" panose="020B0604020202020204" pitchFamily="34" charset="0"/>
              <a:buChar char="•"/>
              <a:tabLst>
                <a:tab pos="398463" algn="l"/>
              </a:tabLst>
            </a:pPr>
            <a:r>
              <a:rPr lang="en-US" dirty="0" err="1">
                <a:sym typeface="Symbol" panose="05050102010706020507" pitchFamily="18" charset="2"/>
              </a:rPr>
              <a:t>New_Value</a:t>
            </a:r>
            <a:r>
              <a:rPr lang="en-US" dirty="0">
                <a:sym typeface="Symbol" panose="05050102010706020507" pitchFamily="18" charset="2"/>
              </a:rPr>
              <a:t> =  </a:t>
            </a:r>
            <a:r>
              <a:rPr lang="en-US" sz="2400" dirty="0">
                <a:solidFill>
                  <a:srgbClr val="FF0000"/>
                </a:solidFill>
              </a:rPr>
              <a:t>–</a:t>
            </a:r>
            <a:r>
              <a:rPr lang="en-US" b="1" dirty="0">
                <a:solidFill>
                  <a:srgbClr val="FF0000"/>
                </a:solidFill>
                <a:sym typeface="Symbol" panose="05050102010706020507" pitchFamily="18" charset="2"/>
              </a:rPr>
              <a:t>  </a:t>
            </a:r>
            <a:r>
              <a:rPr lang="en-US" dirty="0">
                <a:sym typeface="Symbol" panose="05050102010706020507" pitchFamily="18" charset="2"/>
              </a:rPr>
              <a:t>Val of </a:t>
            </a:r>
            <a:r>
              <a:rPr lang="en-US" dirty="0" err="1">
                <a:sym typeface="Symbol" panose="05050102010706020507" pitchFamily="18" charset="2"/>
              </a:rPr>
              <a:t>SUCC_Result</a:t>
            </a:r>
            <a:endParaRPr lang="en-US" dirty="0">
              <a:sym typeface="Symbol" panose="05050102010706020507" pitchFamily="18" charset="2"/>
            </a:endParaRPr>
          </a:p>
          <a:p>
            <a:pPr marL="1487488" lvl="2" indent="-287338">
              <a:buFont typeface="Arial" panose="020B0604020202020204" pitchFamily="34" charset="0"/>
              <a:buChar char="•"/>
              <a:tabLst>
                <a:tab pos="398463" algn="l"/>
              </a:tabLst>
            </a:pPr>
            <a:r>
              <a:rPr lang="en-US" dirty="0">
                <a:solidFill>
                  <a:srgbClr val="FF0000"/>
                </a:solidFill>
              </a:rPr>
              <a:t>If </a:t>
            </a:r>
            <a:r>
              <a:rPr lang="en-US" dirty="0" err="1"/>
              <a:t>NEW_Value</a:t>
            </a:r>
            <a:r>
              <a:rPr lang="en-US" dirty="0"/>
              <a:t> &gt; </a:t>
            </a:r>
            <a:r>
              <a:rPr lang="en-US" dirty="0" err="1"/>
              <a:t>Best_Val</a:t>
            </a:r>
            <a:r>
              <a:rPr lang="en-US" dirty="0"/>
              <a:t> then  </a:t>
            </a:r>
            <a:r>
              <a:rPr lang="en-US" dirty="0">
                <a:solidFill>
                  <a:srgbClr val="FF0000"/>
                </a:solidFill>
              </a:rPr>
              <a:t>{</a:t>
            </a:r>
          </a:p>
          <a:p>
            <a:pPr marL="1773238" lvl="2" indent="-174625">
              <a:buFont typeface="Arial" panose="020B0604020202020204" pitchFamily="34" charset="0"/>
              <a:buChar char="•"/>
              <a:tabLst>
                <a:tab pos="398463" algn="l"/>
              </a:tabLst>
            </a:pPr>
            <a:r>
              <a:rPr lang="en-US" dirty="0" err="1"/>
              <a:t>Best_Val</a:t>
            </a:r>
            <a:r>
              <a:rPr lang="en-US" dirty="0"/>
              <a:t> = </a:t>
            </a:r>
            <a:r>
              <a:rPr lang="en-US" dirty="0" err="1"/>
              <a:t>NEW_Value</a:t>
            </a:r>
            <a:endParaRPr lang="en-US" dirty="0"/>
          </a:p>
          <a:p>
            <a:pPr marL="1773238" lvl="2" indent="-174625">
              <a:buFont typeface="Arial" panose="020B0604020202020204" pitchFamily="34" charset="0"/>
              <a:buChar char="•"/>
              <a:tabLst>
                <a:tab pos="398463" algn="l"/>
              </a:tabLst>
            </a:pPr>
            <a:r>
              <a:rPr lang="en-US" dirty="0" err="1"/>
              <a:t>Best_Path</a:t>
            </a:r>
            <a:r>
              <a:rPr lang="en-US" dirty="0"/>
              <a:t> = Add(SUCC, Path of </a:t>
            </a:r>
            <a:r>
              <a:rPr lang="en-US" dirty="0" err="1"/>
              <a:t>SUCC_Result</a:t>
            </a:r>
            <a:r>
              <a:rPr lang="en-US" dirty="0"/>
              <a:t>)</a:t>
            </a:r>
          </a:p>
          <a:p>
            <a:pPr marL="1255713" lvl="2">
              <a:tabLst>
                <a:tab pos="398463" algn="l"/>
              </a:tabLst>
            </a:pPr>
            <a:r>
              <a:rPr lang="en-US" dirty="0">
                <a:solidFill>
                  <a:srgbClr val="FF0000"/>
                </a:solidFill>
              </a:rPr>
              <a:t>}</a:t>
            </a:r>
          </a:p>
          <a:p>
            <a:pPr marL="1025525" lvl="2">
              <a:tabLst>
                <a:tab pos="398463" algn="l"/>
              </a:tabLst>
            </a:pPr>
            <a:r>
              <a:rPr lang="en-US" dirty="0">
                <a:solidFill>
                  <a:srgbClr val="00B050"/>
                </a:solidFill>
              </a:rPr>
              <a:t>}</a:t>
            </a:r>
          </a:p>
          <a:p>
            <a:pPr marL="1146175" lvl="2" indent="-406400">
              <a:buFont typeface="Arial" panose="020B0604020202020204" pitchFamily="34" charset="0"/>
              <a:buChar char="•"/>
              <a:tabLst>
                <a:tab pos="398463" algn="l"/>
              </a:tabLst>
            </a:pPr>
            <a:r>
              <a:rPr lang="en-US" dirty="0"/>
              <a:t>Return ({Val=</a:t>
            </a:r>
            <a:r>
              <a:rPr lang="en-US" dirty="0" err="1"/>
              <a:t>Best_Val</a:t>
            </a:r>
            <a:r>
              <a:rPr lang="en-US" dirty="0"/>
              <a:t>, Path = </a:t>
            </a:r>
            <a:r>
              <a:rPr lang="en-US" dirty="0" err="1"/>
              <a:t>Best_Path</a:t>
            </a:r>
            <a:r>
              <a:rPr lang="en-US" dirty="0"/>
              <a:t>})</a:t>
            </a:r>
          </a:p>
          <a:p>
            <a:pPr marL="739775" lvl="2">
              <a:tabLst>
                <a:tab pos="398463" algn="l"/>
              </a:tabLst>
            </a:pPr>
            <a:r>
              <a:rPr lang="en-US" dirty="0">
                <a:solidFill>
                  <a:srgbClr val="FF0000"/>
                </a:solidFill>
              </a:rPr>
              <a:t>}</a:t>
            </a:r>
          </a:p>
          <a:p>
            <a:pPr marL="341313" lvl="2">
              <a:tabLst>
                <a:tab pos="398463" algn="l"/>
              </a:tabLst>
            </a:pPr>
            <a:r>
              <a:rPr lang="en-US" dirty="0">
                <a:solidFill>
                  <a:srgbClr val="00B050"/>
                </a:solidFill>
              </a:rPr>
              <a:t>}</a:t>
            </a:r>
          </a:p>
          <a:p>
            <a:pPr marL="341313" lvl="2" indent="-285750">
              <a:tabLst>
                <a:tab pos="398463" algn="l"/>
              </a:tabLst>
            </a:pPr>
            <a:r>
              <a:rPr lang="en-US" dirty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6EA2AEB-CBF1-4499-8B28-1D6B4EB65F21}"/>
              </a:ext>
            </a:extLst>
          </p:cNvPr>
          <p:cNvSpPr txBox="1"/>
          <p:nvPr/>
        </p:nvSpPr>
        <p:spPr>
          <a:xfrm>
            <a:off x="2286000" y="116632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MINIMAX Algorithm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AD37F4BE-B906-4067-951D-7A26D979484F}"/>
              </a:ext>
            </a:extLst>
          </p:cNvPr>
          <p:cNvGrpSpPr/>
          <p:nvPr/>
        </p:nvGrpSpPr>
        <p:grpSpPr>
          <a:xfrm>
            <a:off x="107504" y="76200"/>
            <a:ext cx="8928992" cy="6709256"/>
            <a:chOff x="107504" y="76200"/>
            <a:chExt cx="8928992" cy="670925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9E3B1E34-547F-4B9C-9568-BE1711E170FD}"/>
                </a:ext>
              </a:extLst>
            </p:cNvPr>
            <p:cNvSpPr/>
            <p:nvPr/>
          </p:nvSpPr>
          <p:spPr>
            <a:xfrm>
              <a:off x="107504" y="88712"/>
              <a:ext cx="8928992" cy="669674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F0DBD810-3960-4A2D-B3D5-0F5AE5A3F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206" y="76200"/>
              <a:ext cx="593967" cy="582653"/>
            </a:xfrm>
            <a:prstGeom prst="rect">
              <a:avLst/>
            </a:prstGeom>
            <a:ln w="63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xmlns="" val="174315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F91A76-518B-4DC7-96FB-38900AE059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Game Playing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FB8D619-82EA-428C-AA19-CE9A410F57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– 3 </a:t>
            </a:r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455DCC48-BF30-4BE4-A996-BB9BA1175B5C}"/>
              </a:ext>
            </a:extLst>
          </p:cNvPr>
          <p:cNvGrpSpPr/>
          <p:nvPr/>
        </p:nvGrpSpPr>
        <p:grpSpPr>
          <a:xfrm>
            <a:off x="107504" y="76200"/>
            <a:ext cx="8928992" cy="6709256"/>
            <a:chOff x="107504" y="76200"/>
            <a:chExt cx="8928992" cy="670925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2CF602E8-B637-4312-8F70-DBC4ED62D92C}"/>
                </a:ext>
              </a:extLst>
            </p:cNvPr>
            <p:cNvSpPr/>
            <p:nvPr/>
          </p:nvSpPr>
          <p:spPr>
            <a:xfrm>
              <a:off x="107504" y="88712"/>
              <a:ext cx="8928992" cy="669674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634E528A-AFFB-4C7F-90CB-08229D1F4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206" y="76200"/>
              <a:ext cx="593967" cy="582653"/>
            </a:xfrm>
            <a:prstGeom prst="rect">
              <a:avLst/>
            </a:prstGeom>
            <a:ln w="63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xmlns="" val="3401302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35D6EA-4347-4CE6-B60A-83C62C5C3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2008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Recap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5275BC-DA38-4E04-9009-BF7C07951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812" y="1132515"/>
            <a:ext cx="8229600" cy="492941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Problem Reduction</a:t>
            </a:r>
          </a:p>
          <a:p>
            <a:r>
              <a:rPr lang="en-US" dirty="0"/>
              <a:t>AND – OR Graphs representation</a:t>
            </a:r>
          </a:p>
          <a:p>
            <a:r>
              <a:rPr lang="en-US" dirty="0"/>
              <a:t>Node status labelling procedure in AND – OR graphs</a:t>
            </a:r>
          </a:p>
          <a:p>
            <a:r>
              <a:rPr lang="en-US" dirty="0"/>
              <a:t>Game Playing – Status Labelling</a:t>
            </a:r>
          </a:p>
          <a:p>
            <a:r>
              <a:rPr lang="en-US" dirty="0" err="1"/>
              <a:t>Nim</a:t>
            </a:r>
            <a:r>
              <a:rPr lang="en-US" dirty="0"/>
              <a:t> Game Problem</a:t>
            </a:r>
          </a:p>
          <a:p>
            <a:pPr lvl="1"/>
            <a:r>
              <a:rPr lang="en-US" dirty="0"/>
              <a:t>Case 1: Max is 1</a:t>
            </a:r>
            <a:r>
              <a:rPr lang="en-US" baseline="30000" dirty="0"/>
              <a:t>st</a:t>
            </a:r>
            <a:r>
              <a:rPr lang="en-US" dirty="0"/>
              <a:t> player &amp; N </a:t>
            </a:r>
            <a:r>
              <a:rPr lang="en-US" dirty="0">
                <a:sym typeface="Symbol" panose="05050102010706020507" pitchFamily="18" charset="2"/>
              </a:rPr>
              <a:t> {3,7, 15, 31, 63..}</a:t>
            </a:r>
          </a:p>
          <a:p>
            <a:pPr lvl="1"/>
            <a:r>
              <a:rPr lang="en-US" dirty="0"/>
              <a:t>Case 2: Max is 1</a:t>
            </a:r>
            <a:r>
              <a:rPr lang="en-US" baseline="30000" dirty="0"/>
              <a:t>st</a:t>
            </a:r>
            <a:r>
              <a:rPr lang="en-US" dirty="0"/>
              <a:t> player &amp; N </a:t>
            </a:r>
            <a:r>
              <a:rPr lang="en-US" dirty="0">
                <a:sym typeface="Symbol" panose="05050102010706020507" pitchFamily="18" charset="2"/>
              </a:rPr>
              <a:t> {3,7, 15, 31, 63..}</a:t>
            </a:r>
          </a:p>
          <a:p>
            <a:pPr lvl="1"/>
            <a:r>
              <a:rPr lang="en-US" dirty="0"/>
              <a:t>Case 3: Max is 2</a:t>
            </a:r>
            <a:r>
              <a:rPr lang="en-US" baseline="30000" dirty="0"/>
              <a:t>nd</a:t>
            </a:r>
            <a:r>
              <a:rPr lang="en-US" dirty="0"/>
              <a:t> player &amp; N </a:t>
            </a:r>
            <a:r>
              <a:rPr lang="en-US" dirty="0">
                <a:sym typeface="Symbol" panose="05050102010706020507" pitchFamily="18" charset="2"/>
              </a:rPr>
              <a:t> {3,7, 15, 31, 63..}</a:t>
            </a:r>
          </a:p>
          <a:p>
            <a:pPr lvl="1"/>
            <a:r>
              <a:rPr lang="en-US" dirty="0"/>
              <a:t>Case 4: Max is 2</a:t>
            </a:r>
            <a:r>
              <a:rPr lang="en-US" baseline="30000" dirty="0"/>
              <a:t>nd</a:t>
            </a:r>
            <a:r>
              <a:rPr lang="en-US" dirty="0"/>
              <a:t> player &amp; N </a:t>
            </a:r>
            <a:r>
              <a:rPr lang="en-US" dirty="0">
                <a:sym typeface="Symbol" panose="05050102010706020507" pitchFamily="18" charset="2"/>
              </a:rPr>
              <a:t> {3,7, 15, 31, 63..}</a:t>
            </a:r>
            <a:endParaRPr lang="en-US" dirty="0"/>
          </a:p>
          <a:p>
            <a:r>
              <a:rPr lang="en-IN" dirty="0"/>
              <a:t>Bounded Look Ahead Strategy and Use of Evaluation Functions</a:t>
            </a:r>
          </a:p>
          <a:p>
            <a:r>
              <a:rPr lang="en-IN" dirty="0"/>
              <a:t>MINIMAX Algorithm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BCA08D9-3586-4530-97B5-208A75459503}"/>
              </a:ext>
            </a:extLst>
          </p:cNvPr>
          <p:cNvGrpSpPr/>
          <p:nvPr/>
        </p:nvGrpSpPr>
        <p:grpSpPr>
          <a:xfrm>
            <a:off x="107504" y="76200"/>
            <a:ext cx="8928992" cy="6709256"/>
            <a:chOff x="107504" y="76200"/>
            <a:chExt cx="8928992" cy="670925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D07958D5-21AD-4189-A00D-3B67C023AEBE}"/>
                </a:ext>
              </a:extLst>
            </p:cNvPr>
            <p:cNvSpPr/>
            <p:nvPr/>
          </p:nvSpPr>
          <p:spPr>
            <a:xfrm>
              <a:off x="107504" y="88712"/>
              <a:ext cx="8928992" cy="669674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54FDE495-BDEA-4D22-A324-0CC407130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206" y="76200"/>
              <a:ext cx="593967" cy="582653"/>
            </a:xfrm>
            <a:prstGeom prst="rect">
              <a:avLst/>
            </a:prstGeom>
            <a:ln w="63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xmlns="" val="159846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9B54713-5685-42E0-A2E9-9D73A3D6D1EF}"/>
              </a:ext>
            </a:extLst>
          </p:cNvPr>
          <p:cNvSpPr/>
          <p:nvPr/>
        </p:nvSpPr>
        <p:spPr>
          <a:xfrm>
            <a:off x="1466153" y="2967335"/>
            <a:ext cx="62117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Alpha – Beta Pruning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44D4BA1E-FA79-4EF0-BA73-6F1E3D337786}"/>
              </a:ext>
            </a:extLst>
          </p:cNvPr>
          <p:cNvGrpSpPr/>
          <p:nvPr/>
        </p:nvGrpSpPr>
        <p:grpSpPr>
          <a:xfrm>
            <a:off x="107504" y="76200"/>
            <a:ext cx="8928992" cy="6709256"/>
            <a:chOff x="107504" y="76200"/>
            <a:chExt cx="8928992" cy="670925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625F32DE-CF6F-4CEC-A530-EC90DB42DC07}"/>
                </a:ext>
              </a:extLst>
            </p:cNvPr>
            <p:cNvSpPr/>
            <p:nvPr/>
          </p:nvSpPr>
          <p:spPr>
            <a:xfrm>
              <a:off x="107504" y="88712"/>
              <a:ext cx="8928992" cy="669674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3C6D8F37-3995-4C37-A615-530904A88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206" y="76200"/>
              <a:ext cx="593967" cy="582653"/>
            </a:xfrm>
            <a:prstGeom prst="rect">
              <a:avLst/>
            </a:prstGeom>
            <a:ln w="63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xmlns="" val="18697818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xmlns="" id="{62888F9B-CEB0-4456-8609-939B8F4C86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653258438"/>
              </p:ext>
            </p:extLst>
          </p:nvPr>
        </p:nvGraphicFramePr>
        <p:xfrm>
          <a:off x="6670575" y="1642790"/>
          <a:ext cx="2016225" cy="14401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2075">
                  <a:extLst>
                    <a:ext uri="{9D8B030D-6E8A-4147-A177-3AD203B41FA5}">
                      <a16:colId xmlns:a16="http://schemas.microsoft.com/office/drawing/2014/main" xmlns="" val="1010644164"/>
                    </a:ext>
                  </a:extLst>
                </a:gridCol>
                <a:gridCol w="672075">
                  <a:extLst>
                    <a:ext uri="{9D8B030D-6E8A-4147-A177-3AD203B41FA5}">
                      <a16:colId xmlns:a16="http://schemas.microsoft.com/office/drawing/2014/main" xmlns="" val="676390201"/>
                    </a:ext>
                  </a:extLst>
                </a:gridCol>
                <a:gridCol w="672075">
                  <a:extLst>
                    <a:ext uri="{9D8B030D-6E8A-4147-A177-3AD203B41FA5}">
                      <a16:colId xmlns:a16="http://schemas.microsoft.com/office/drawing/2014/main" xmlns="" val="4256470501"/>
                    </a:ext>
                  </a:extLst>
                </a:gridCol>
              </a:tblGrid>
              <a:tr h="480053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12964903"/>
                  </a:ext>
                </a:extLst>
              </a:tr>
              <a:tr h="480053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55869762"/>
                  </a:ext>
                </a:extLst>
              </a:tr>
              <a:tr h="480053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55970615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xmlns="" id="{A05134BF-03C3-4975-A0C9-0FC5CAF00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r>
              <a:rPr lang="en-IN" sz="3200" b="1" dirty="0">
                <a:solidFill>
                  <a:srgbClr val="C00000"/>
                </a:solidFill>
              </a:rPr>
              <a:t>Example: Tic-Tc-Toe Game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54C986F-E422-46D2-B07F-6F4A1267C92D}"/>
              </a:ext>
            </a:extLst>
          </p:cNvPr>
          <p:cNvSpPr/>
          <p:nvPr/>
        </p:nvSpPr>
        <p:spPr>
          <a:xfrm>
            <a:off x="539552" y="1412776"/>
            <a:ext cx="770485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1313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33CC"/>
                </a:solidFill>
              </a:rPr>
              <a:t>If P is a win for MAX, then</a:t>
            </a:r>
          </a:p>
          <a:p>
            <a:pPr marL="798513" lvl="1" indent="-285750"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n-US" sz="2000" dirty="0"/>
              <a:t>f(P) = n, (where n is a very large positive number)</a:t>
            </a:r>
          </a:p>
          <a:p>
            <a:pPr marL="341313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33CC"/>
                </a:solidFill>
              </a:rPr>
              <a:t>If P is a win for MIN, then</a:t>
            </a:r>
          </a:p>
          <a:p>
            <a:pPr marL="798513" lvl="1" indent="-285750"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n-US" sz="2000" dirty="0"/>
              <a:t>f(P) = -n, </a:t>
            </a:r>
          </a:p>
          <a:p>
            <a:pPr marL="341313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33CC"/>
                </a:solidFill>
              </a:rPr>
              <a:t>If P is not a winning position for either player, then</a:t>
            </a:r>
          </a:p>
          <a:p>
            <a:pPr marL="798513" lvl="1" indent="-285750"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n-US" sz="2000" dirty="0"/>
              <a:t>f(P) = (total number of rows, columns, and diagonals that are still open for MAX) ― (total number of rows, columns, and diagonals that are still open for MIN)</a:t>
            </a:r>
          </a:p>
          <a:p>
            <a:pPr marL="798513" lvl="1" indent="-285750">
              <a:spcAft>
                <a:spcPts val="1800"/>
              </a:spcAft>
              <a:buFont typeface="Calibri" panose="020F0502020204030204" pitchFamily="34" charset="0"/>
              <a:buChar char="―"/>
            </a:pPr>
            <a:endParaRPr lang="en-US" sz="20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213E2D5E-FA0E-4B12-8C23-8549DCD4BDED}"/>
              </a:ext>
            </a:extLst>
          </p:cNvPr>
          <p:cNvGrpSpPr/>
          <p:nvPr/>
        </p:nvGrpSpPr>
        <p:grpSpPr>
          <a:xfrm>
            <a:off x="107504" y="76200"/>
            <a:ext cx="8928992" cy="6709256"/>
            <a:chOff x="107504" y="76200"/>
            <a:chExt cx="8928992" cy="670925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3E96FC4F-648E-4267-9AD1-B661924E1412}"/>
                </a:ext>
              </a:extLst>
            </p:cNvPr>
            <p:cNvSpPr/>
            <p:nvPr/>
          </p:nvSpPr>
          <p:spPr>
            <a:xfrm>
              <a:off x="107504" y="88712"/>
              <a:ext cx="8928992" cy="669674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5D21A3BD-4CC2-4A8C-B350-BA13AD507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206" y="76200"/>
              <a:ext cx="593967" cy="582653"/>
            </a:xfrm>
            <a:prstGeom prst="rect">
              <a:avLst/>
            </a:prstGeom>
            <a:ln w="63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xmlns="" val="287968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574667-786B-4B93-9EB1-CE69DF887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Points on MINIMAX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6C32633-6515-4B20-A166-9B0BEB104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rmAutofit/>
          </a:bodyPr>
          <a:lstStyle/>
          <a:p>
            <a:pPr algn="just">
              <a:spcBef>
                <a:spcPts val="600"/>
              </a:spcBef>
              <a:spcAft>
                <a:spcPts val="1200"/>
              </a:spcAft>
            </a:pPr>
            <a:r>
              <a:rPr lang="en-US" sz="3000" dirty="0"/>
              <a:t>MINIMAX algorithm is a </a:t>
            </a:r>
            <a:r>
              <a:rPr lang="en-US" sz="3000" dirty="0">
                <a:solidFill>
                  <a:srgbClr val="0033CC"/>
                </a:solidFill>
              </a:rPr>
              <a:t>depth first </a:t>
            </a:r>
            <a:r>
              <a:rPr lang="en-US" sz="3000" dirty="0"/>
              <a:t>process. </a:t>
            </a:r>
          </a:p>
          <a:p>
            <a:pPr algn="just">
              <a:spcBef>
                <a:spcPts val="600"/>
              </a:spcBef>
              <a:spcAft>
                <a:spcPts val="1200"/>
              </a:spcAft>
            </a:pPr>
            <a:r>
              <a:rPr lang="en-US" sz="3000" dirty="0"/>
              <a:t>The efficiency can be improved by using a </a:t>
            </a:r>
            <a:r>
              <a:rPr lang="en-US" sz="3000" dirty="0">
                <a:solidFill>
                  <a:srgbClr val="0033CC"/>
                </a:solidFill>
              </a:rPr>
              <a:t>dynamic branch and bound </a:t>
            </a:r>
            <a:r>
              <a:rPr lang="en-US" sz="3000" dirty="0"/>
              <a:t>technique.</a:t>
            </a:r>
          </a:p>
          <a:p>
            <a:pPr algn="just">
              <a:spcBef>
                <a:spcPts val="600"/>
              </a:spcBef>
              <a:spcAft>
                <a:spcPts val="1200"/>
              </a:spcAft>
            </a:pPr>
            <a:r>
              <a:rPr lang="en-US" sz="3000" dirty="0"/>
              <a:t>The </a:t>
            </a:r>
            <a:r>
              <a:rPr lang="en-US" sz="3000" dirty="0">
                <a:solidFill>
                  <a:srgbClr val="0033CC"/>
                </a:solidFill>
              </a:rPr>
              <a:t>partial solution </a:t>
            </a:r>
            <a:r>
              <a:rPr lang="en-US" sz="3000" dirty="0"/>
              <a:t>that clearly appears to be </a:t>
            </a:r>
            <a:r>
              <a:rPr lang="en-US" sz="3000" dirty="0">
                <a:solidFill>
                  <a:srgbClr val="0033CC"/>
                </a:solidFill>
              </a:rPr>
              <a:t>worse</a:t>
            </a:r>
            <a:r>
              <a:rPr lang="en-US" sz="3000" dirty="0"/>
              <a:t> than the </a:t>
            </a:r>
            <a:r>
              <a:rPr lang="en-US" sz="3000" dirty="0">
                <a:solidFill>
                  <a:srgbClr val="0033CC"/>
                </a:solidFill>
              </a:rPr>
              <a:t>known solutions </a:t>
            </a:r>
            <a:r>
              <a:rPr lang="en-US" sz="3000" dirty="0"/>
              <a:t>are discarded.</a:t>
            </a:r>
          </a:p>
          <a:p>
            <a:pPr algn="just">
              <a:spcBef>
                <a:spcPts val="600"/>
              </a:spcBef>
              <a:spcAft>
                <a:spcPts val="1200"/>
              </a:spcAft>
            </a:pPr>
            <a:r>
              <a:rPr lang="en-US" sz="3000" dirty="0"/>
              <a:t>Some </a:t>
            </a:r>
            <a:r>
              <a:rPr lang="en-US" sz="3000" dirty="0">
                <a:solidFill>
                  <a:srgbClr val="0033CC"/>
                </a:solidFill>
              </a:rPr>
              <a:t>branches of tree can be ignored </a:t>
            </a:r>
            <a:r>
              <a:rPr lang="en-US" sz="3000" dirty="0"/>
              <a:t>without changing the final score of the root.</a:t>
            </a:r>
            <a:endParaRPr lang="en-IN" sz="3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5094273D-B482-4706-85FB-39CFD0F102D1}"/>
              </a:ext>
            </a:extLst>
          </p:cNvPr>
          <p:cNvGrpSpPr/>
          <p:nvPr/>
        </p:nvGrpSpPr>
        <p:grpSpPr>
          <a:xfrm>
            <a:off x="107504" y="76200"/>
            <a:ext cx="8928992" cy="6709256"/>
            <a:chOff x="107504" y="76200"/>
            <a:chExt cx="8928992" cy="670925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D09E45B3-721E-4BD7-8838-897378CB5BE5}"/>
                </a:ext>
              </a:extLst>
            </p:cNvPr>
            <p:cNvSpPr/>
            <p:nvPr/>
          </p:nvSpPr>
          <p:spPr>
            <a:xfrm>
              <a:off x="107504" y="88712"/>
              <a:ext cx="8928992" cy="669674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B861461F-B170-4DDE-AEA5-8CD53419D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206" y="76200"/>
              <a:ext cx="593967" cy="582653"/>
            </a:xfrm>
            <a:prstGeom prst="rect">
              <a:avLst/>
            </a:prstGeom>
            <a:ln w="63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xmlns="" val="275477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B8EB3C-81F4-442C-9524-E02197B04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16632"/>
            <a:ext cx="8229600" cy="850107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  <a:sym typeface="Symbol" panose="05050102010706020507" pitchFamily="18" charset="2"/>
              </a:rPr>
              <a:t>A</a:t>
            </a:r>
            <a:r>
              <a:rPr lang="en-US" dirty="0">
                <a:solidFill>
                  <a:srgbClr val="C00000"/>
                </a:solidFill>
              </a:rPr>
              <a:t>lpha – Beta  Pruning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D8AD8EE-5241-42E8-AE57-7E2703307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In alpha-beta pruning it </a:t>
            </a:r>
            <a:r>
              <a:rPr lang="en-US" sz="2400" dirty="0">
                <a:solidFill>
                  <a:srgbClr val="0033CC"/>
                </a:solidFill>
              </a:rPr>
              <a:t>cutoff the search </a:t>
            </a:r>
            <a:r>
              <a:rPr lang="en-US" sz="2400" dirty="0"/>
              <a:t>by exploring less number of nodes. </a:t>
            </a:r>
          </a:p>
          <a:p>
            <a:r>
              <a:rPr lang="en-US" sz="2400" dirty="0"/>
              <a:t>It makes the same moves as a minimax algorithm does, but it prunes the unwanted branches using the </a:t>
            </a:r>
            <a:r>
              <a:rPr lang="en-US" sz="2400" dirty="0">
                <a:solidFill>
                  <a:srgbClr val="0033CC"/>
                </a:solidFill>
              </a:rPr>
              <a:t>pruning technique</a:t>
            </a:r>
            <a:r>
              <a:rPr lang="en-US" sz="2400" dirty="0"/>
              <a:t>.</a:t>
            </a:r>
          </a:p>
          <a:p>
            <a:r>
              <a:rPr lang="en-US" sz="2400" dirty="0"/>
              <a:t>Alpha-beta pruning works on two threshold values, i.e., </a:t>
            </a:r>
            <a:r>
              <a:rPr lang="en-US" sz="2400" dirty="0">
                <a:solidFill>
                  <a:srgbClr val="0033CC"/>
                </a:solidFill>
                <a:sym typeface="Symbol" panose="05050102010706020507" pitchFamily="18" charset="2"/>
              </a:rPr>
              <a:t></a:t>
            </a:r>
            <a:r>
              <a:rPr lang="en-US" sz="2400" dirty="0">
                <a:solidFill>
                  <a:srgbClr val="0033CC"/>
                </a:solidFill>
              </a:rPr>
              <a:t> (alpha)</a:t>
            </a:r>
            <a:r>
              <a:rPr lang="en-US" sz="2400" dirty="0"/>
              <a:t> and </a:t>
            </a:r>
            <a:r>
              <a:rPr lang="en-US" sz="2400" dirty="0">
                <a:sym typeface="Symbol" panose="05050102010706020507" pitchFamily="18" charset="2"/>
              </a:rPr>
              <a:t></a:t>
            </a:r>
            <a:r>
              <a:rPr lang="en-US" sz="2400" dirty="0">
                <a:solidFill>
                  <a:srgbClr val="0033CC"/>
                </a:solidFill>
                <a:sym typeface="Symbol" panose="05050102010706020507" pitchFamily="18" charset="2"/>
              </a:rPr>
              <a:t></a:t>
            </a:r>
            <a:r>
              <a:rPr lang="en-US" sz="2400" dirty="0">
                <a:solidFill>
                  <a:srgbClr val="0033CC"/>
                </a:solidFill>
              </a:rPr>
              <a:t> (beta)</a:t>
            </a:r>
            <a:r>
              <a:rPr lang="en-US" sz="2400" dirty="0"/>
              <a:t>.</a:t>
            </a:r>
          </a:p>
          <a:p>
            <a:r>
              <a:rPr lang="en-US" sz="2400" dirty="0">
                <a:solidFill>
                  <a:srgbClr val="0033CC"/>
                </a:solidFill>
                <a:sym typeface="Symbol" panose="05050102010706020507" pitchFamily="18" charset="2"/>
              </a:rPr>
              <a:t></a:t>
            </a:r>
            <a:r>
              <a:rPr lang="en-US" sz="2400" dirty="0">
                <a:solidFill>
                  <a:srgbClr val="0033CC"/>
                </a:solidFill>
              </a:rPr>
              <a:t> (alpha) </a:t>
            </a:r>
            <a:r>
              <a:rPr lang="en-US" sz="2400" dirty="0"/>
              <a:t>: It is the best highest value, a MAX player can have. It is the lower bound, which represents negative infinity value.</a:t>
            </a:r>
          </a:p>
          <a:p>
            <a:r>
              <a:rPr lang="en-US" sz="2400" dirty="0">
                <a:solidFill>
                  <a:srgbClr val="0033CC"/>
                </a:solidFill>
                <a:sym typeface="Symbol" panose="05050102010706020507" pitchFamily="18" charset="2"/>
              </a:rPr>
              <a:t></a:t>
            </a:r>
            <a:r>
              <a:rPr lang="en-US" sz="2400" dirty="0">
                <a:solidFill>
                  <a:srgbClr val="0033CC"/>
                </a:solidFill>
              </a:rPr>
              <a:t> (beta)  </a:t>
            </a:r>
            <a:r>
              <a:rPr lang="en-US" sz="2400" dirty="0"/>
              <a:t>: It is the best lowest value, a MIN player can have. It is the upper bound which represents positive infinity.</a:t>
            </a:r>
          </a:p>
          <a:p>
            <a:r>
              <a:rPr lang="en-US" sz="2400" dirty="0"/>
              <a:t>So, each MAX node has </a:t>
            </a:r>
            <a:r>
              <a:rPr lang="en-US" sz="2400" dirty="0">
                <a:solidFill>
                  <a:srgbClr val="0033CC"/>
                </a:solidFill>
                <a:sym typeface="Symbol" panose="05050102010706020507" pitchFamily="18" charset="2"/>
              </a:rPr>
              <a:t></a:t>
            </a:r>
            <a:r>
              <a:rPr lang="en-US" sz="2400" dirty="0">
                <a:solidFill>
                  <a:srgbClr val="0033CC"/>
                </a:solidFill>
              </a:rPr>
              <a:t> (alpha) </a:t>
            </a:r>
            <a:r>
              <a:rPr lang="en-US" sz="2400" dirty="0"/>
              <a:t>-value, which never decreases, and each MIN node has </a:t>
            </a:r>
            <a:r>
              <a:rPr lang="en-US" sz="2400" dirty="0">
                <a:solidFill>
                  <a:srgbClr val="0033CC"/>
                </a:solidFill>
                <a:sym typeface="Symbol" panose="05050102010706020507" pitchFamily="18" charset="2"/>
              </a:rPr>
              <a:t></a:t>
            </a:r>
            <a:r>
              <a:rPr lang="en-US" sz="2400" dirty="0">
                <a:solidFill>
                  <a:srgbClr val="0033CC"/>
                </a:solidFill>
              </a:rPr>
              <a:t> (beta) </a:t>
            </a:r>
            <a:r>
              <a:rPr lang="en-US" sz="2400" dirty="0"/>
              <a:t>-value, which never increases.</a:t>
            </a:r>
            <a:endParaRPr lang="en-IN"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7739616A-094A-4B6D-849F-592E61E82802}"/>
              </a:ext>
            </a:extLst>
          </p:cNvPr>
          <p:cNvGrpSpPr/>
          <p:nvPr/>
        </p:nvGrpSpPr>
        <p:grpSpPr>
          <a:xfrm>
            <a:off x="107504" y="76200"/>
            <a:ext cx="8928992" cy="6709256"/>
            <a:chOff x="107504" y="76200"/>
            <a:chExt cx="8928992" cy="670925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C95A5118-BE7A-4AEA-9C69-2EEACB1A19A3}"/>
                </a:ext>
              </a:extLst>
            </p:cNvPr>
            <p:cNvSpPr/>
            <p:nvPr/>
          </p:nvSpPr>
          <p:spPr>
            <a:xfrm>
              <a:off x="107504" y="88712"/>
              <a:ext cx="8928992" cy="669674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4C814C5F-F1C3-4CB1-9FD4-659A95BF6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206" y="76200"/>
              <a:ext cx="593967" cy="582653"/>
            </a:xfrm>
            <a:prstGeom prst="rect">
              <a:avLst/>
            </a:prstGeom>
            <a:ln w="63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xmlns="" val="280030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CA087A1-E8F1-47AA-A4DB-DF5CA7E43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372" y="4077072"/>
            <a:ext cx="8219256" cy="2520280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P and Q are two players. </a:t>
            </a:r>
          </a:p>
          <a:p>
            <a:pPr algn="just"/>
            <a:r>
              <a:rPr lang="en-US" sz="2000" dirty="0"/>
              <a:t>P be the player who will try to win the game by maximizing its winning chances.</a:t>
            </a:r>
          </a:p>
          <a:p>
            <a:pPr algn="just"/>
            <a:r>
              <a:rPr lang="en-US" sz="2000" dirty="0"/>
              <a:t>Q is the player who will try to minimize P’s winning chances. </a:t>
            </a:r>
          </a:p>
          <a:p>
            <a:pPr algn="just"/>
            <a:r>
              <a:rPr lang="en-US" sz="2000" dirty="0">
                <a:sym typeface="Symbol" panose="05050102010706020507" pitchFamily="18" charset="2"/>
              </a:rPr>
              <a:t></a:t>
            </a:r>
            <a:r>
              <a:rPr lang="en-US" sz="2000" dirty="0"/>
              <a:t> will represent the value for P(Maximum). </a:t>
            </a:r>
          </a:p>
          <a:p>
            <a:pPr algn="just"/>
            <a:r>
              <a:rPr lang="en-US" sz="2000" dirty="0">
                <a:sym typeface="Symbol" panose="05050102010706020507" pitchFamily="18" charset="2"/>
              </a:rPr>
              <a:t></a:t>
            </a:r>
            <a:r>
              <a:rPr lang="en-US" sz="2000" dirty="0"/>
              <a:t> will represent the value for Q(Minimum).</a:t>
            </a:r>
            <a:endParaRPr lang="en-IN" sz="2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9E88F1B0-39FD-4B06-B134-2FBEB8F29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698711"/>
            <a:ext cx="2088232" cy="22322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sym typeface="Symbol" panose="05050102010706020507" pitchFamily="18" charset="2"/>
              </a:rPr>
              <a:t></a:t>
            </a:r>
            <a:r>
              <a:rPr lang="en-US" dirty="0">
                <a:solidFill>
                  <a:srgbClr val="C00000"/>
                </a:solidFill>
              </a:rPr>
              <a:t> – </a:t>
            </a:r>
            <a:r>
              <a:rPr lang="en-US" dirty="0">
                <a:solidFill>
                  <a:srgbClr val="C00000"/>
                </a:solidFill>
                <a:sym typeface="Symbol" panose="05050102010706020507" pitchFamily="18" charset="2"/>
              </a:rPr>
              <a:t></a:t>
            </a:r>
            <a:r>
              <a:rPr lang="en-US" dirty="0">
                <a:solidFill>
                  <a:srgbClr val="C00000"/>
                </a:solidFill>
              </a:rPr>
              <a:t>  Pruning</a:t>
            </a:r>
            <a:endParaRPr lang="en-IN" dirty="0">
              <a:solidFill>
                <a:srgbClr val="C0000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8F631A60-E5B5-4118-B5A9-73FFADCBD354}"/>
              </a:ext>
            </a:extLst>
          </p:cNvPr>
          <p:cNvGrpSpPr/>
          <p:nvPr/>
        </p:nvGrpSpPr>
        <p:grpSpPr>
          <a:xfrm>
            <a:off x="107504" y="76200"/>
            <a:ext cx="8928992" cy="6709256"/>
            <a:chOff x="107504" y="76200"/>
            <a:chExt cx="8928992" cy="670925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2EFEF5D1-7EF5-4F0E-BA4D-A9741BCB4F4F}"/>
                </a:ext>
              </a:extLst>
            </p:cNvPr>
            <p:cNvSpPr/>
            <p:nvPr/>
          </p:nvSpPr>
          <p:spPr>
            <a:xfrm>
              <a:off x="107504" y="88712"/>
              <a:ext cx="8928992" cy="669674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467DFF3D-4940-49E7-93AC-F97620BDE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206" y="76200"/>
              <a:ext cx="593967" cy="582653"/>
            </a:xfrm>
            <a:prstGeom prst="rect">
              <a:avLst/>
            </a:prstGeom>
            <a:ln w="63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00EE84E-97B9-47D4-9016-F197436A1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599" y="538753"/>
            <a:ext cx="6188174" cy="353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800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B6ED1E22-AFCD-468F-8C1F-94F781738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4154418"/>
            <a:ext cx="5590517" cy="273734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C7A3C54-C887-4CDC-9D8C-8A8700470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850107"/>
          </a:xfrm>
        </p:spPr>
        <p:txBody>
          <a:bodyPr>
            <a:normAutofit/>
          </a:bodyPr>
          <a:lstStyle/>
          <a:p>
            <a:r>
              <a:rPr lang="en-US" sz="2400" dirty="0"/>
              <a:t>Systematic Construction of game tree and propagation of </a:t>
            </a:r>
            <a:r>
              <a:rPr lang="en-US" sz="2400" dirty="0">
                <a:sym typeface="Symbol" panose="05050102010706020507" pitchFamily="18" charset="2"/>
              </a:rPr>
              <a:t> and  values using Alpha – Beta  Pruning.</a:t>
            </a:r>
            <a:endParaRPr lang="en-IN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76292ED2-A1D4-473C-BCEA-585466E2C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16632"/>
            <a:ext cx="8229600" cy="850107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  <a:sym typeface="Symbol" panose="05050102010706020507" pitchFamily="18" charset="2"/>
              </a:rPr>
              <a:t>A</a:t>
            </a:r>
            <a:r>
              <a:rPr lang="en-US" dirty="0">
                <a:solidFill>
                  <a:srgbClr val="C00000"/>
                </a:solidFill>
              </a:rPr>
              <a:t>lpha – Beta  Pruning</a:t>
            </a:r>
            <a:endParaRPr lang="en-IN" dirty="0">
              <a:solidFill>
                <a:srgbClr val="C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121C1CA-F653-4FE9-A1CC-2174D0202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818" y="2004966"/>
            <a:ext cx="2621507" cy="21215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2AFF6FB-77B2-4947-9CDF-4962507E9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744" y="2004967"/>
            <a:ext cx="3487214" cy="212153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96E43C76-AB12-4CE9-8309-43B616A6B00A}"/>
              </a:ext>
            </a:extLst>
          </p:cNvPr>
          <p:cNvGrpSpPr/>
          <p:nvPr/>
        </p:nvGrpSpPr>
        <p:grpSpPr>
          <a:xfrm>
            <a:off x="107504" y="76200"/>
            <a:ext cx="8928992" cy="6709256"/>
            <a:chOff x="107504" y="76200"/>
            <a:chExt cx="8928992" cy="670925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71F810D6-E59B-4FB3-ACE4-8B92E12FA5B3}"/>
                </a:ext>
              </a:extLst>
            </p:cNvPr>
            <p:cNvSpPr/>
            <p:nvPr/>
          </p:nvSpPr>
          <p:spPr>
            <a:xfrm>
              <a:off x="107504" y="88712"/>
              <a:ext cx="8928992" cy="669674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xmlns="" id="{FE2E01F8-BC8B-4182-97D3-70124D08A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206" y="76200"/>
              <a:ext cx="593967" cy="582653"/>
            </a:xfrm>
            <a:prstGeom prst="rect">
              <a:avLst/>
            </a:prstGeom>
            <a:ln w="63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3DA2DC6A-F301-4958-A137-14ABCB13F0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940" y="1974852"/>
            <a:ext cx="2425269" cy="215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4876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EAE6C5F-873E-4944-98A6-A9350CAC14AC}"/>
              </a:ext>
            </a:extLst>
          </p:cNvPr>
          <p:cNvSpPr txBox="1">
            <a:spLocks/>
          </p:cNvSpPr>
          <p:nvPr/>
        </p:nvSpPr>
        <p:spPr>
          <a:xfrm>
            <a:off x="539552" y="116632"/>
            <a:ext cx="8229600" cy="8501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C00000"/>
                </a:solidFill>
                <a:sym typeface="Symbol" panose="05050102010706020507" pitchFamily="18" charset="2"/>
              </a:rPr>
              <a:t>A</a:t>
            </a:r>
            <a:r>
              <a:rPr lang="en-US">
                <a:solidFill>
                  <a:srgbClr val="C00000"/>
                </a:solidFill>
              </a:rPr>
              <a:t>lpha – Beta  Pruning</a:t>
            </a:r>
            <a:endParaRPr lang="en-IN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9ABBBE7-5D93-4717-9272-F1AAFADED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556792"/>
            <a:ext cx="8132769" cy="428585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06A47B57-BBF8-4FDA-8210-FE0572BCB020}"/>
              </a:ext>
            </a:extLst>
          </p:cNvPr>
          <p:cNvGrpSpPr/>
          <p:nvPr/>
        </p:nvGrpSpPr>
        <p:grpSpPr>
          <a:xfrm>
            <a:off x="107504" y="76200"/>
            <a:ext cx="8928992" cy="6709256"/>
            <a:chOff x="107504" y="76200"/>
            <a:chExt cx="8928992" cy="670925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E68F5EF7-C17D-44EE-881E-8055B9D44A74}"/>
                </a:ext>
              </a:extLst>
            </p:cNvPr>
            <p:cNvSpPr/>
            <p:nvPr/>
          </p:nvSpPr>
          <p:spPr>
            <a:xfrm>
              <a:off x="107504" y="88712"/>
              <a:ext cx="8928992" cy="669674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07F36A31-A903-4334-BF4A-C61012E3D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206" y="76200"/>
              <a:ext cx="593967" cy="582653"/>
            </a:xfrm>
            <a:prstGeom prst="rect">
              <a:avLst/>
            </a:prstGeom>
            <a:ln w="63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xmlns="" val="202581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35896" y="1196752"/>
            <a:ext cx="5159496" cy="51762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47512" y="404664"/>
            <a:ext cx="50127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>
                <a:solidFill>
                  <a:schemeClr val="accent2"/>
                </a:solidFill>
              </a:rPr>
              <a:t>Nim</a:t>
            </a:r>
            <a:r>
              <a:rPr lang="en-US" sz="2800" b="1" dirty="0">
                <a:solidFill>
                  <a:schemeClr val="accent2"/>
                </a:solidFill>
              </a:rPr>
              <a:t> Game Problem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B7F784E-62BB-4B9B-B68A-F8A178B446B9}"/>
              </a:ext>
            </a:extLst>
          </p:cNvPr>
          <p:cNvSpPr/>
          <p:nvPr/>
        </p:nvSpPr>
        <p:spPr>
          <a:xfrm>
            <a:off x="179512" y="1772816"/>
            <a:ext cx="333853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Mark status of </a:t>
            </a:r>
            <a:r>
              <a:rPr lang="en-US" dirty="0">
                <a:solidFill>
                  <a:srgbClr val="0033CC"/>
                </a:solidFill>
              </a:rPr>
              <a:t>terminal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Mark the status of </a:t>
            </a:r>
            <a:r>
              <a:rPr lang="en-US" dirty="0">
                <a:solidFill>
                  <a:srgbClr val="0033CC"/>
                </a:solidFill>
              </a:rPr>
              <a:t>non terminal</a:t>
            </a:r>
            <a:r>
              <a:rPr lang="en-US" dirty="0"/>
              <a:t> by using </a:t>
            </a:r>
            <a:r>
              <a:rPr lang="en-US" dirty="0">
                <a:solidFill>
                  <a:srgbClr val="0033CC"/>
                </a:solidFill>
              </a:rPr>
              <a:t>status labelling procedure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Root (</a:t>
            </a:r>
            <a:r>
              <a:rPr lang="en-US" dirty="0">
                <a:solidFill>
                  <a:srgbClr val="C00000"/>
                </a:solidFill>
              </a:rPr>
              <a:t>MAX→L</a:t>
            </a:r>
            <a:r>
              <a:rPr lang="en-US" dirty="0"/>
              <a:t>)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33CC"/>
                </a:solidFill>
              </a:rPr>
              <a:t>MIN always wins </a:t>
            </a:r>
            <a:r>
              <a:rPr lang="en-US" dirty="0"/>
              <a:t>irrespective of the move made by the first player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710A1B8A-34ED-43A0-883A-59DAD632881B}"/>
              </a:ext>
            </a:extLst>
          </p:cNvPr>
          <p:cNvGrpSpPr/>
          <p:nvPr/>
        </p:nvGrpSpPr>
        <p:grpSpPr>
          <a:xfrm>
            <a:off x="107504" y="76200"/>
            <a:ext cx="8928992" cy="6709256"/>
            <a:chOff x="107504" y="76200"/>
            <a:chExt cx="8928992" cy="670925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EBC07714-8638-4D56-9DA4-86723C518777}"/>
                </a:ext>
              </a:extLst>
            </p:cNvPr>
            <p:cNvSpPr/>
            <p:nvPr/>
          </p:nvSpPr>
          <p:spPr>
            <a:xfrm>
              <a:off x="107504" y="88712"/>
              <a:ext cx="8928992" cy="669674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389E190F-8B43-4D62-819D-995E09340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206" y="76200"/>
              <a:ext cx="593967" cy="582653"/>
            </a:xfrm>
            <a:prstGeom prst="rect">
              <a:avLst/>
            </a:prstGeom>
            <a:ln w="63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C8261F-BD11-438B-9F15-BFC9F15A7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Example</a:t>
            </a:r>
            <a:endParaRPr lang="en-IN" dirty="0">
              <a:solidFill>
                <a:srgbClr val="C00000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DF6656F6-734A-49F9-94BA-52EB5FD78BD3}"/>
              </a:ext>
            </a:extLst>
          </p:cNvPr>
          <p:cNvGrpSpPr/>
          <p:nvPr/>
        </p:nvGrpSpPr>
        <p:grpSpPr>
          <a:xfrm>
            <a:off x="138611" y="1196752"/>
            <a:ext cx="8578745" cy="4896544"/>
            <a:chOff x="138611" y="1196752"/>
            <a:chExt cx="8578745" cy="489654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036A6CC2-2137-44E8-81DB-F7050F952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611" y="1196752"/>
              <a:ext cx="8578745" cy="489654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2B63B745-C5FD-4597-91CA-C3215849EF65}"/>
                </a:ext>
              </a:extLst>
            </p:cNvPr>
            <p:cNvSpPr txBox="1"/>
            <p:nvPr/>
          </p:nvSpPr>
          <p:spPr>
            <a:xfrm>
              <a:off x="4716016" y="1556792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33CC"/>
                  </a:solidFill>
                </a:rPr>
                <a:t>A</a:t>
              </a:r>
              <a:endParaRPr lang="en-IN" b="1" dirty="0">
                <a:solidFill>
                  <a:srgbClr val="0033CC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E2BD6527-04A3-4BE1-BC72-5AB91FB3EBDA}"/>
                </a:ext>
              </a:extLst>
            </p:cNvPr>
            <p:cNvSpPr txBox="1"/>
            <p:nvPr/>
          </p:nvSpPr>
          <p:spPr>
            <a:xfrm>
              <a:off x="2987824" y="2339752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33CC"/>
                  </a:solidFill>
                </a:rPr>
                <a:t>B</a:t>
              </a:r>
              <a:endParaRPr lang="en-IN" dirty="0">
                <a:solidFill>
                  <a:srgbClr val="0033CC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705A3B1A-821D-41E2-ABBE-C41B7AB13614}"/>
                </a:ext>
              </a:extLst>
            </p:cNvPr>
            <p:cNvSpPr txBox="1"/>
            <p:nvPr/>
          </p:nvSpPr>
          <p:spPr>
            <a:xfrm>
              <a:off x="6444208" y="2276872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33CC"/>
                  </a:solidFill>
                </a:rPr>
                <a:t>I</a:t>
              </a:r>
              <a:endParaRPr lang="en-IN" b="1" dirty="0">
                <a:solidFill>
                  <a:srgbClr val="0033CC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369174BA-018D-4794-9FA4-88C2C9F70688}"/>
                </a:ext>
              </a:extLst>
            </p:cNvPr>
            <p:cNvSpPr txBox="1"/>
            <p:nvPr/>
          </p:nvSpPr>
          <p:spPr>
            <a:xfrm>
              <a:off x="2051720" y="315600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33CC"/>
                  </a:solidFill>
                </a:rPr>
                <a:t>C</a:t>
              </a:r>
              <a:endParaRPr lang="en-IN" b="1" dirty="0">
                <a:solidFill>
                  <a:srgbClr val="0033CC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1090249B-C870-4B30-975F-2679F31CB0A9}"/>
                </a:ext>
              </a:extLst>
            </p:cNvPr>
            <p:cNvSpPr txBox="1"/>
            <p:nvPr/>
          </p:nvSpPr>
          <p:spPr>
            <a:xfrm>
              <a:off x="3779912" y="3178380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33CC"/>
                  </a:solidFill>
                </a:rPr>
                <a:t>F</a:t>
              </a:r>
              <a:endParaRPr lang="en-IN" b="1" dirty="0">
                <a:solidFill>
                  <a:srgbClr val="0033CC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086C05D6-E0E6-46C1-831C-AAD879241D75}"/>
                </a:ext>
              </a:extLst>
            </p:cNvPr>
            <p:cNvSpPr txBox="1"/>
            <p:nvPr/>
          </p:nvSpPr>
          <p:spPr>
            <a:xfrm>
              <a:off x="1547664" y="4077072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33CC"/>
                  </a:solidFill>
                </a:rPr>
                <a:t>D</a:t>
              </a:r>
              <a:endParaRPr lang="en-IN" b="1" dirty="0">
                <a:solidFill>
                  <a:srgbClr val="0033CC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F6677BE2-2709-4CAF-ACFE-15D31711FEC9}"/>
                </a:ext>
              </a:extLst>
            </p:cNvPr>
            <p:cNvSpPr txBox="1"/>
            <p:nvPr/>
          </p:nvSpPr>
          <p:spPr>
            <a:xfrm>
              <a:off x="2483768" y="4077072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33CC"/>
                  </a:solidFill>
                </a:rPr>
                <a:t>E</a:t>
              </a:r>
              <a:endParaRPr lang="en-IN" b="1" dirty="0">
                <a:solidFill>
                  <a:srgbClr val="0033CC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51CE981E-7654-4938-94D5-8AE937585D6F}"/>
                </a:ext>
              </a:extLst>
            </p:cNvPr>
            <p:cNvSpPr txBox="1"/>
            <p:nvPr/>
          </p:nvSpPr>
          <p:spPr>
            <a:xfrm>
              <a:off x="3347864" y="4070394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33CC"/>
                  </a:solidFill>
                </a:rPr>
                <a:t>G</a:t>
              </a:r>
              <a:endParaRPr lang="en-IN" b="1" dirty="0">
                <a:solidFill>
                  <a:srgbClr val="0033CC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54429597-46E8-4BAE-BEE6-BED2574A4A68}"/>
                </a:ext>
              </a:extLst>
            </p:cNvPr>
            <p:cNvSpPr txBox="1"/>
            <p:nvPr/>
          </p:nvSpPr>
          <p:spPr>
            <a:xfrm>
              <a:off x="4283968" y="4070394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33CC"/>
                  </a:solidFill>
                </a:rPr>
                <a:t>H</a:t>
              </a:r>
              <a:endParaRPr lang="en-IN" b="1" dirty="0">
                <a:solidFill>
                  <a:srgbClr val="0033CC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277D2C63-BAA7-4658-9574-8D62CC2C4B50}"/>
                </a:ext>
              </a:extLst>
            </p:cNvPr>
            <p:cNvSpPr txBox="1"/>
            <p:nvPr/>
          </p:nvSpPr>
          <p:spPr>
            <a:xfrm>
              <a:off x="5116956" y="4077072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33CC"/>
                  </a:solidFill>
                </a:rPr>
                <a:t>K</a:t>
              </a:r>
              <a:endParaRPr lang="en-IN" b="1" dirty="0">
                <a:solidFill>
                  <a:srgbClr val="0033CC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C9425A8A-4C08-4C3B-8824-7D6454B98C86}"/>
                </a:ext>
              </a:extLst>
            </p:cNvPr>
            <p:cNvSpPr txBox="1"/>
            <p:nvPr/>
          </p:nvSpPr>
          <p:spPr>
            <a:xfrm>
              <a:off x="6125370" y="4077072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33CC"/>
                  </a:solidFill>
                </a:rPr>
                <a:t>L</a:t>
              </a:r>
              <a:endParaRPr lang="en-IN" b="1" dirty="0">
                <a:solidFill>
                  <a:srgbClr val="0033CC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A29A079E-CF3B-4722-AA5E-2078CAA7007B}"/>
                </a:ext>
              </a:extLst>
            </p:cNvPr>
            <p:cNvSpPr txBox="1"/>
            <p:nvPr/>
          </p:nvSpPr>
          <p:spPr>
            <a:xfrm>
              <a:off x="6989768" y="4077072"/>
              <a:ext cx="2835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33CC"/>
                  </a:solidFill>
                </a:rPr>
                <a:t>N</a:t>
              </a:r>
              <a:endParaRPr lang="en-IN" b="1" dirty="0">
                <a:solidFill>
                  <a:srgbClr val="0033CC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E82E0D56-0B05-4A96-A5D8-4CB2D8A8772E}"/>
                </a:ext>
              </a:extLst>
            </p:cNvPr>
            <p:cNvSpPr txBox="1"/>
            <p:nvPr/>
          </p:nvSpPr>
          <p:spPr>
            <a:xfrm>
              <a:off x="7956376" y="4077072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33CC"/>
                  </a:solidFill>
                </a:rPr>
                <a:t>O</a:t>
              </a:r>
              <a:endParaRPr lang="en-IN" b="1" dirty="0">
                <a:solidFill>
                  <a:srgbClr val="0033CC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5285AD4F-D975-4477-8224-3A2E7FFD1D01}"/>
                </a:ext>
              </a:extLst>
            </p:cNvPr>
            <p:cNvSpPr txBox="1"/>
            <p:nvPr/>
          </p:nvSpPr>
          <p:spPr>
            <a:xfrm>
              <a:off x="5652120" y="315600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33CC"/>
                  </a:solidFill>
                </a:rPr>
                <a:t>J</a:t>
              </a:r>
              <a:endParaRPr lang="en-IN" b="1" dirty="0">
                <a:solidFill>
                  <a:srgbClr val="0033CC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041AD381-41E0-4997-98CF-2A5C440843A1}"/>
                </a:ext>
              </a:extLst>
            </p:cNvPr>
            <p:cNvSpPr txBox="1"/>
            <p:nvPr/>
          </p:nvSpPr>
          <p:spPr>
            <a:xfrm>
              <a:off x="7380312" y="315600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33CC"/>
                  </a:solidFill>
                </a:rPr>
                <a:t>M</a:t>
              </a:r>
              <a:endParaRPr lang="en-IN" b="1" dirty="0">
                <a:solidFill>
                  <a:srgbClr val="0033C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8551778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639852"/>
            <a:ext cx="8496944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33CC"/>
                </a:solidFill>
              </a:rPr>
              <a:t>MINIMAX- </a:t>
            </a:r>
            <a:r>
              <a:rPr lang="en-US" dirty="0">
                <a:solidFill>
                  <a:srgbClr val="0033CC"/>
                </a:solidFill>
                <a:sym typeface="Symbol" panose="05050102010706020507" pitchFamily="18" charset="2"/>
              </a:rPr>
              <a:t></a:t>
            </a:r>
            <a:r>
              <a:rPr lang="en-US" dirty="0">
                <a:solidFill>
                  <a:srgbClr val="0033CC"/>
                </a:solidFill>
              </a:rPr>
              <a:t>(Pos, Depth, Player, Alpha, Beta)  </a:t>
            </a:r>
            <a:r>
              <a:rPr lang="en-US" dirty="0">
                <a:solidFill>
                  <a:srgbClr val="FF0000"/>
                </a:solidFill>
              </a:rPr>
              <a:t>{</a:t>
            </a:r>
          </a:p>
          <a:p>
            <a:pPr marL="342900" indent="-57150">
              <a:buFont typeface="Arial" panose="020B0604020202020204" pitchFamily="34" charset="0"/>
              <a:buChar char="•"/>
              <a:tabLst>
                <a:tab pos="398463" algn="l"/>
              </a:tabLst>
            </a:pPr>
            <a:r>
              <a:rPr lang="en-US" dirty="0">
                <a:solidFill>
                  <a:srgbClr val="FF0000"/>
                </a:solidFill>
              </a:rPr>
              <a:t>	If </a:t>
            </a:r>
            <a:r>
              <a:rPr lang="en-US" dirty="0">
                <a:solidFill>
                  <a:srgbClr val="0033CC"/>
                </a:solidFill>
              </a:rPr>
              <a:t>DEPTH(Pos, Depth) </a:t>
            </a:r>
            <a:r>
              <a:rPr lang="en-US" dirty="0"/>
              <a:t>then </a:t>
            </a:r>
          </a:p>
          <a:p>
            <a:pPr marL="742950" lvl="1">
              <a:tabLst>
                <a:tab pos="398463" algn="l"/>
              </a:tabLst>
            </a:pPr>
            <a:r>
              <a:rPr lang="en-US" dirty="0">
                <a:solidFill>
                  <a:srgbClr val="FF0000"/>
                </a:solidFill>
              </a:rPr>
              <a:t>return </a:t>
            </a:r>
            <a:r>
              <a:rPr lang="en-US" dirty="0"/>
              <a:t>( { Val=</a:t>
            </a:r>
            <a:r>
              <a:rPr lang="en-US" dirty="0">
                <a:solidFill>
                  <a:srgbClr val="0033CC"/>
                </a:solidFill>
              </a:rPr>
              <a:t>EVAL(Pos, Depth), </a:t>
            </a:r>
            <a:r>
              <a:rPr lang="en-US" dirty="0"/>
              <a:t>Path= Nil } )</a:t>
            </a:r>
          </a:p>
          <a:p>
            <a:pPr marL="285750">
              <a:tabLst>
                <a:tab pos="398463" algn="l"/>
              </a:tabLst>
            </a:pPr>
            <a:r>
              <a:rPr lang="en-US" dirty="0">
                <a:solidFill>
                  <a:srgbClr val="FF0000"/>
                </a:solidFill>
              </a:rPr>
              <a:t>Else  </a:t>
            </a:r>
            <a:r>
              <a:rPr lang="en-US" dirty="0">
                <a:solidFill>
                  <a:srgbClr val="00B050"/>
                </a:solidFill>
              </a:rPr>
              <a:t>{</a:t>
            </a:r>
          </a:p>
          <a:p>
            <a:pPr marL="739775" indent="-223838">
              <a:buFont typeface="Arial" panose="020B0604020202020204" pitchFamily="34" charset="0"/>
              <a:buChar char="•"/>
              <a:tabLst>
                <a:tab pos="398463" algn="l"/>
              </a:tabLst>
            </a:pPr>
            <a:r>
              <a:rPr lang="en-US" dirty="0" err="1"/>
              <a:t>SUCC_List</a:t>
            </a:r>
            <a:r>
              <a:rPr lang="en-US" dirty="0"/>
              <a:t> = </a:t>
            </a:r>
            <a:r>
              <a:rPr lang="en-US" dirty="0">
                <a:solidFill>
                  <a:srgbClr val="0033CC"/>
                </a:solidFill>
              </a:rPr>
              <a:t>GEN(Pos)</a:t>
            </a:r>
          </a:p>
          <a:p>
            <a:pPr marL="739775" indent="-223838">
              <a:buFont typeface="Arial" panose="020B0604020202020204" pitchFamily="34" charset="0"/>
              <a:buChar char="•"/>
              <a:tabLst>
                <a:tab pos="398463" algn="l"/>
              </a:tabLst>
            </a:pPr>
            <a:r>
              <a:rPr lang="en-US" dirty="0">
                <a:solidFill>
                  <a:srgbClr val="FF0000"/>
                </a:solidFill>
              </a:rPr>
              <a:t>If </a:t>
            </a:r>
            <a:r>
              <a:rPr lang="en-US" dirty="0" err="1"/>
              <a:t>SUCC_List</a:t>
            </a:r>
            <a:r>
              <a:rPr lang="en-US" dirty="0"/>
              <a:t> = Nil then</a:t>
            </a:r>
          </a:p>
          <a:p>
            <a:pPr marL="1196975" lvl="1" indent="-223838">
              <a:buFont typeface="Arial" panose="020B0604020202020204" pitchFamily="34" charset="0"/>
              <a:buChar char="•"/>
              <a:tabLst>
                <a:tab pos="398463" algn="l"/>
              </a:tabLst>
            </a:pPr>
            <a:r>
              <a:rPr lang="en-US" dirty="0">
                <a:solidFill>
                  <a:srgbClr val="FF0000"/>
                </a:solidFill>
              </a:rPr>
              <a:t>return</a:t>
            </a:r>
            <a:r>
              <a:rPr lang="en-US" dirty="0"/>
              <a:t> ( { Val=</a:t>
            </a:r>
            <a:r>
              <a:rPr lang="en-US" dirty="0">
                <a:solidFill>
                  <a:srgbClr val="0033CC"/>
                </a:solidFill>
              </a:rPr>
              <a:t>EVAL(Pos, Depth), </a:t>
            </a:r>
            <a:r>
              <a:rPr lang="en-US" dirty="0"/>
              <a:t>Path= Nil } )</a:t>
            </a:r>
          </a:p>
          <a:p>
            <a:pPr marL="739775" lvl="1">
              <a:tabLst>
                <a:tab pos="398463" algn="l"/>
              </a:tabLst>
            </a:pPr>
            <a:r>
              <a:rPr lang="en-US" dirty="0">
                <a:solidFill>
                  <a:srgbClr val="FF0000"/>
                </a:solidFill>
              </a:rPr>
              <a:t>Else {</a:t>
            </a:r>
          </a:p>
          <a:p>
            <a:pPr marL="1089025" lvl="1" indent="-349250">
              <a:buFont typeface="Arial" panose="020B0604020202020204" pitchFamily="34" charset="0"/>
              <a:buChar char="•"/>
              <a:tabLst>
                <a:tab pos="398463" algn="l"/>
              </a:tabLst>
            </a:pPr>
            <a:r>
              <a:rPr lang="en-US" dirty="0">
                <a:solidFill>
                  <a:srgbClr val="FF0000"/>
                </a:solidFill>
              </a:rPr>
              <a:t>For each </a:t>
            </a:r>
            <a:r>
              <a:rPr lang="en-US" dirty="0"/>
              <a:t>SUCC </a:t>
            </a:r>
            <a:r>
              <a:rPr lang="en-US" dirty="0">
                <a:sym typeface="Symbol" panose="05050102010706020507" pitchFamily="18" charset="2"/>
              </a:rPr>
              <a:t> </a:t>
            </a:r>
            <a:r>
              <a:rPr lang="en-US" dirty="0" err="1">
                <a:sym typeface="Symbol" panose="05050102010706020507" pitchFamily="18" charset="2"/>
              </a:rPr>
              <a:t>SUCC_List</a:t>
            </a:r>
            <a:r>
              <a:rPr lang="en-US" dirty="0">
                <a:sym typeface="Symbol" panose="05050102010706020507" pitchFamily="18" charset="2"/>
              </a:rPr>
              <a:t> Do 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dirty="0">
                <a:solidFill>
                  <a:srgbClr val="00B050"/>
                </a:solidFill>
                <a:sym typeface="Symbol" panose="05050102010706020507" pitchFamily="18" charset="2"/>
              </a:rPr>
              <a:t>{</a:t>
            </a:r>
          </a:p>
          <a:p>
            <a:pPr marL="1430338" lvl="1" indent="-230188">
              <a:buFont typeface="Arial" panose="020B0604020202020204" pitchFamily="34" charset="0"/>
              <a:buChar char="•"/>
              <a:tabLst>
                <a:tab pos="398463" algn="l"/>
              </a:tabLst>
            </a:pPr>
            <a:r>
              <a:rPr lang="en-US" dirty="0" err="1">
                <a:sym typeface="Symbol" panose="05050102010706020507" pitchFamily="18" charset="2"/>
              </a:rPr>
              <a:t>SUCC_Result</a:t>
            </a:r>
            <a:r>
              <a:rPr lang="en-US" dirty="0">
                <a:sym typeface="Symbol" panose="05050102010706020507" pitchFamily="18" charset="2"/>
              </a:rPr>
              <a:t> = </a:t>
            </a:r>
            <a:r>
              <a:rPr lang="en-US" dirty="0">
                <a:solidFill>
                  <a:srgbClr val="0033CC"/>
                </a:solidFill>
                <a:sym typeface="Symbol" panose="05050102010706020507" pitchFamily="18" charset="2"/>
              </a:rPr>
              <a:t>MINIMAX </a:t>
            </a:r>
            <a:r>
              <a:rPr lang="en-US" dirty="0">
                <a:solidFill>
                  <a:srgbClr val="0033CC"/>
                </a:solidFill>
              </a:rPr>
              <a:t>- </a:t>
            </a:r>
            <a:r>
              <a:rPr lang="en-US" dirty="0">
                <a:solidFill>
                  <a:srgbClr val="0033CC"/>
                </a:solidFill>
                <a:sym typeface="Symbol" panose="05050102010706020507" pitchFamily="18" charset="2"/>
              </a:rPr>
              <a:t> (SUCC, Depth + 1, </a:t>
            </a:r>
            <a:r>
              <a:rPr lang="en-US" sz="2400" dirty="0">
                <a:solidFill>
                  <a:srgbClr val="FF0000"/>
                </a:solidFill>
              </a:rPr>
              <a:t>–</a:t>
            </a:r>
            <a:r>
              <a:rPr lang="en-US" b="1" dirty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dirty="0">
                <a:solidFill>
                  <a:srgbClr val="0033CC"/>
                </a:solidFill>
                <a:sym typeface="Symbol" panose="05050102010706020507" pitchFamily="18" charset="2"/>
              </a:rPr>
              <a:t>Player,</a:t>
            </a:r>
            <a:r>
              <a:rPr lang="en-US" dirty="0">
                <a:solidFill>
                  <a:srgbClr val="FF0000"/>
                </a:solidFill>
              </a:rPr>
              <a:t> – </a:t>
            </a:r>
            <a:r>
              <a:rPr lang="en-US" dirty="0">
                <a:solidFill>
                  <a:srgbClr val="0033CC"/>
                </a:solidFill>
                <a:sym typeface="Symbol" panose="05050102010706020507" pitchFamily="18" charset="2"/>
              </a:rPr>
              <a:t>Beta, </a:t>
            </a:r>
            <a:r>
              <a:rPr lang="en-US" dirty="0">
                <a:solidFill>
                  <a:srgbClr val="FF0000"/>
                </a:solidFill>
              </a:rPr>
              <a:t>– </a:t>
            </a:r>
            <a:r>
              <a:rPr lang="en-US" dirty="0">
                <a:solidFill>
                  <a:srgbClr val="0033CC"/>
                </a:solidFill>
                <a:sym typeface="Symbol" panose="05050102010706020507" pitchFamily="18" charset="2"/>
              </a:rPr>
              <a:t>Alpha ) </a:t>
            </a:r>
          </a:p>
          <a:p>
            <a:pPr marL="1430338" lvl="1" indent="-230188">
              <a:buFont typeface="Arial" panose="020B0604020202020204" pitchFamily="34" charset="0"/>
              <a:buChar char="•"/>
              <a:tabLst>
                <a:tab pos="398463" algn="l"/>
              </a:tabLst>
            </a:pPr>
            <a:r>
              <a:rPr lang="en-US" dirty="0" err="1">
                <a:sym typeface="Symbol" panose="05050102010706020507" pitchFamily="18" charset="2"/>
              </a:rPr>
              <a:t>New_Value</a:t>
            </a:r>
            <a:r>
              <a:rPr lang="en-US" dirty="0">
                <a:sym typeface="Symbol" panose="05050102010706020507" pitchFamily="18" charset="2"/>
              </a:rPr>
              <a:t> =  </a:t>
            </a:r>
            <a:r>
              <a:rPr lang="en-US" sz="2400" dirty="0">
                <a:solidFill>
                  <a:srgbClr val="FF0000"/>
                </a:solidFill>
              </a:rPr>
              <a:t>–</a:t>
            </a:r>
            <a:r>
              <a:rPr lang="en-US" b="1" dirty="0">
                <a:solidFill>
                  <a:srgbClr val="FF0000"/>
                </a:solidFill>
                <a:sym typeface="Symbol" panose="05050102010706020507" pitchFamily="18" charset="2"/>
              </a:rPr>
              <a:t>  </a:t>
            </a:r>
            <a:r>
              <a:rPr lang="en-US" dirty="0">
                <a:sym typeface="Symbol" panose="05050102010706020507" pitchFamily="18" charset="2"/>
              </a:rPr>
              <a:t>Val of </a:t>
            </a:r>
            <a:r>
              <a:rPr lang="en-US" dirty="0" err="1">
                <a:sym typeface="Symbol" panose="05050102010706020507" pitchFamily="18" charset="2"/>
              </a:rPr>
              <a:t>SUCC_Result</a:t>
            </a:r>
            <a:endParaRPr lang="en-US" dirty="0">
              <a:sym typeface="Symbol" panose="05050102010706020507" pitchFamily="18" charset="2"/>
            </a:endParaRPr>
          </a:p>
          <a:p>
            <a:pPr marL="1487488" lvl="2" indent="-287338">
              <a:buFont typeface="Arial" panose="020B0604020202020204" pitchFamily="34" charset="0"/>
              <a:buChar char="•"/>
              <a:tabLst>
                <a:tab pos="398463" algn="l"/>
              </a:tabLst>
            </a:pPr>
            <a:r>
              <a:rPr lang="en-US" dirty="0">
                <a:solidFill>
                  <a:srgbClr val="FF0000"/>
                </a:solidFill>
              </a:rPr>
              <a:t>If </a:t>
            </a:r>
            <a:r>
              <a:rPr lang="en-US" dirty="0" err="1"/>
              <a:t>NEW_Value</a:t>
            </a:r>
            <a:r>
              <a:rPr lang="en-US" dirty="0"/>
              <a:t> &gt; Beta then  </a:t>
            </a:r>
            <a:r>
              <a:rPr lang="en-US" dirty="0">
                <a:solidFill>
                  <a:srgbClr val="FF0000"/>
                </a:solidFill>
              </a:rPr>
              <a:t>{</a:t>
            </a:r>
          </a:p>
          <a:p>
            <a:pPr marL="1773238" lvl="2" indent="-174625">
              <a:buFont typeface="Arial" panose="020B0604020202020204" pitchFamily="34" charset="0"/>
              <a:buChar char="•"/>
              <a:tabLst>
                <a:tab pos="398463" algn="l"/>
              </a:tabLst>
            </a:pPr>
            <a:r>
              <a:rPr lang="en-US" dirty="0"/>
              <a:t>Beta = </a:t>
            </a:r>
            <a:r>
              <a:rPr lang="en-US" dirty="0" err="1"/>
              <a:t>NEW_Value</a:t>
            </a:r>
            <a:endParaRPr lang="en-US" dirty="0"/>
          </a:p>
          <a:p>
            <a:pPr marL="1773238" lvl="2" indent="-174625">
              <a:buFont typeface="Arial" panose="020B0604020202020204" pitchFamily="34" charset="0"/>
              <a:buChar char="•"/>
              <a:tabLst>
                <a:tab pos="398463" algn="l"/>
              </a:tabLst>
            </a:pPr>
            <a:r>
              <a:rPr lang="en-US" dirty="0" err="1"/>
              <a:t>Best_Path</a:t>
            </a:r>
            <a:r>
              <a:rPr lang="en-US" dirty="0"/>
              <a:t> = Add(SUCC, Path of </a:t>
            </a:r>
            <a:r>
              <a:rPr lang="en-US" dirty="0" err="1"/>
              <a:t>SUCC_Result</a:t>
            </a:r>
            <a:r>
              <a:rPr lang="en-US" dirty="0"/>
              <a:t>)</a:t>
            </a:r>
          </a:p>
          <a:p>
            <a:pPr marL="1255713" lvl="2">
              <a:tabLst>
                <a:tab pos="398463" algn="l"/>
              </a:tabLst>
            </a:pPr>
            <a:r>
              <a:rPr lang="en-US" dirty="0">
                <a:solidFill>
                  <a:srgbClr val="FF0000"/>
                </a:solidFill>
              </a:rPr>
              <a:t>}</a:t>
            </a:r>
          </a:p>
          <a:p>
            <a:pPr marL="1430338" lvl="2" indent="-285750">
              <a:buFont typeface="Arial" panose="020B0604020202020204" pitchFamily="34" charset="0"/>
              <a:buChar char="•"/>
              <a:tabLst>
                <a:tab pos="398463" algn="l"/>
              </a:tabLst>
            </a:pPr>
            <a:r>
              <a:rPr lang="en-US" dirty="0">
                <a:solidFill>
                  <a:srgbClr val="FF0000"/>
                </a:solidFill>
              </a:rPr>
              <a:t>if </a:t>
            </a:r>
            <a:r>
              <a:rPr lang="en-US" dirty="0"/>
              <a:t>Beta </a:t>
            </a:r>
            <a:r>
              <a:rPr lang="en-US" dirty="0">
                <a:sym typeface="Symbol" panose="05050102010706020507" pitchFamily="18" charset="2"/>
              </a:rPr>
              <a:t> Alpha then return Do 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  <a:sym typeface="Symbol" panose="05050102010706020507" pitchFamily="18" charset="2"/>
              </a:rPr>
              <a:t>{ </a:t>
            </a:r>
            <a:r>
              <a:rPr lang="en-US" dirty="0"/>
              <a:t>Val=Beta, Path = </a:t>
            </a:r>
            <a:r>
              <a:rPr lang="en-US" dirty="0" err="1"/>
              <a:t>Best_Path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  <a:sym typeface="Symbol" panose="05050102010706020507" pitchFamily="18" charset="2"/>
              </a:rPr>
              <a:t>}</a:t>
            </a:r>
            <a:r>
              <a:rPr lang="en-US" dirty="0"/>
              <a:t> )</a:t>
            </a:r>
            <a:endParaRPr lang="en-US" dirty="0">
              <a:solidFill>
                <a:srgbClr val="FF0000"/>
              </a:solidFill>
            </a:endParaRPr>
          </a:p>
          <a:p>
            <a:pPr marL="803275" lvl="2">
              <a:tabLst>
                <a:tab pos="398463" algn="l"/>
              </a:tabLst>
            </a:pPr>
            <a:r>
              <a:rPr lang="en-US" dirty="0">
                <a:solidFill>
                  <a:srgbClr val="00B050"/>
                </a:solidFill>
              </a:rPr>
              <a:t>}</a:t>
            </a:r>
          </a:p>
          <a:p>
            <a:pPr marL="1146175" lvl="2" indent="-406400">
              <a:buFont typeface="Arial" panose="020B0604020202020204" pitchFamily="34" charset="0"/>
              <a:buChar char="•"/>
              <a:tabLst>
                <a:tab pos="398463" algn="l"/>
              </a:tabLst>
            </a:pPr>
            <a:r>
              <a:rPr lang="en-US" dirty="0"/>
              <a:t>Return ({Val=</a:t>
            </a:r>
            <a:r>
              <a:rPr lang="en-US" dirty="0" err="1"/>
              <a:t>Best_Val</a:t>
            </a:r>
            <a:r>
              <a:rPr lang="en-US" dirty="0"/>
              <a:t>, Path = </a:t>
            </a:r>
            <a:r>
              <a:rPr lang="en-US" dirty="0" err="1"/>
              <a:t>Best_Path</a:t>
            </a:r>
            <a:r>
              <a:rPr lang="en-US" dirty="0"/>
              <a:t>})</a:t>
            </a:r>
          </a:p>
          <a:p>
            <a:pPr marL="739775" lvl="2">
              <a:tabLst>
                <a:tab pos="398463" algn="l"/>
              </a:tabLst>
            </a:pPr>
            <a:r>
              <a:rPr lang="en-US" dirty="0">
                <a:solidFill>
                  <a:srgbClr val="FF0000"/>
                </a:solidFill>
              </a:rPr>
              <a:t>}</a:t>
            </a:r>
          </a:p>
          <a:p>
            <a:pPr marL="341313" lvl="2">
              <a:tabLst>
                <a:tab pos="398463" algn="l"/>
              </a:tabLst>
            </a:pPr>
            <a:r>
              <a:rPr lang="en-US" dirty="0">
                <a:solidFill>
                  <a:srgbClr val="00B050"/>
                </a:solidFill>
              </a:rPr>
              <a:t>}</a:t>
            </a:r>
          </a:p>
          <a:p>
            <a:pPr marL="341313" lvl="2" indent="-285750">
              <a:tabLst>
                <a:tab pos="398463" algn="l"/>
              </a:tabLst>
            </a:pPr>
            <a:r>
              <a:rPr lang="en-US" dirty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6EA2AEB-CBF1-4499-8B28-1D6B4EB65F21}"/>
              </a:ext>
            </a:extLst>
          </p:cNvPr>
          <p:cNvSpPr txBox="1"/>
          <p:nvPr/>
        </p:nvSpPr>
        <p:spPr>
          <a:xfrm>
            <a:off x="2286000" y="116632"/>
            <a:ext cx="63184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MINIMAX Algorithm using </a:t>
            </a:r>
            <a:r>
              <a:rPr lang="en-US" sz="2800" b="1" dirty="0">
                <a:solidFill>
                  <a:srgbClr val="C00000"/>
                </a:solidFill>
                <a:sym typeface="Symbol" panose="05050102010706020507" pitchFamily="18" charset="2"/>
              </a:rPr>
              <a:t></a:t>
            </a:r>
            <a:r>
              <a:rPr lang="en-US" sz="2800" b="1" dirty="0">
                <a:solidFill>
                  <a:srgbClr val="C00000"/>
                </a:solidFill>
              </a:rPr>
              <a:t> – </a:t>
            </a:r>
            <a:r>
              <a:rPr lang="en-US" sz="2800" b="1" dirty="0">
                <a:solidFill>
                  <a:srgbClr val="C00000"/>
                </a:solidFill>
                <a:sym typeface="Symbol" panose="05050102010706020507" pitchFamily="18" charset="2"/>
              </a:rPr>
              <a:t></a:t>
            </a:r>
            <a:r>
              <a:rPr lang="en-US" sz="2800" b="1" dirty="0">
                <a:solidFill>
                  <a:srgbClr val="C00000"/>
                </a:solidFill>
              </a:rPr>
              <a:t>  Pruning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AD37F4BE-B906-4067-951D-7A26D979484F}"/>
              </a:ext>
            </a:extLst>
          </p:cNvPr>
          <p:cNvGrpSpPr/>
          <p:nvPr/>
        </p:nvGrpSpPr>
        <p:grpSpPr>
          <a:xfrm>
            <a:off x="107504" y="76200"/>
            <a:ext cx="8928992" cy="6709256"/>
            <a:chOff x="107504" y="76200"/>
            <a:chExt cx="8928992" cy="670925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9E3B1E34-547F-4B9C-9568-BE1711E170FD}"/>
                </a:ext>
              </a:extLst>
            </p:cNvPr>
            <p:cNvSpPr/>
            <p:nvPr/>
          </p:nvSpPr>
          <p:spPr>
            <a:xfrm>
              <a:off x="107504" y="88712"/>
              <a:ext cx="8928992" cy="669674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F0DBD810-3960-4A2D-B3D5-0F5AE5A3F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206" y="76200"/>
              <a:ext cx="593967" cy="582653"/>
            </a:xfrm>
            <a:prstGeom prst="rect">
              <a:avLst/>
            </a:prstGeom>
            <a:ln w="63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xmlns="" val="46256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BAA66B-A83F-4D02-A0BA-F9CB91BE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61520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Alpha Beta</a:t>
            </a:r>
            <a:r>
              <a:rPr lang="en-US" dirty="0">
                <a:solidFill>
                  <a:srgbClr val="C00000"/>
                </a:solidFill>
                <a:sym typeface="Symbol" panose="05050102010706020507" pitchFamily="18" charset="2"/>
              </a:rPr>
              <a:t> Pruning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186875A-8E9E-4204-A01E-3BBCC6A7C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558" y="1015340"/>
            <a:ext cx="7080770" cy="543799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33CC"/>
                </a:solidFill>
              </a:rPr>
              <a:t>Refinements in </a:t>
            </a:r>
            <a:r>
              <a:rPr lang="en-US" sz="2400" dirty="0">
                <a:solidFill>
                  <a:srgbClr val="0033CC"/>
                </a:solidFill>
                <a:sym typeface="Symbol" panose="05050102010706020507" pitchFamily="18" charset="2"/>
              </a:rPr>
              <a:t>- Pruning</a:t>
            </a:r>
            <a:endParaRPr lang="en-US" sz="2400" dirty="0">
              <a:solidFill>
                <a:srgbClr val="0033CC"/>
              </a:solidFill>
            </a:endParaRPr>
          </a:p>
          <a:p>
            <a:pPr lvl="1"/>
            <a:r>
              <a:rPr lang="en-US" sz="2000" dirty="0"/>
              <a:t>Pruning of slightly better path</a:t>
            </a:r>
          </a:p>
          <a:p>
            <a:pPr lvl="1"/>
            <a:r>
              <a:rPr lang="en-US" sz="2000" dirty="0"/>
              <a:t>Waiting for Quiescence</a:t>
            </a:r>
          </a:p>
          <a:p>
            <a:pPr lvl="1"/>
            <a:r>
              <a:rPr lang="en-US" sz="2000" dirty="0"/>
              <a:t>Secondary search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>
                <a:solidFill>
                  <a:srgbClr val="0033CC"/>
                </a:solidFill>
              </a:rPr>
              <a:t>Alternative to </a:t>
            </a:r>
            <a:r>
              <a:rPr lang="en-US" sz="2400" dirty="0">
                <a:solidFill>
                  <a:srgbClr val="0033CC"/>
                </a:solidFill>
                <a:sym typeface="Symbol" panose="05050102010706020507" pitchFamily="18" charset="2"/>
              </a:rPr>
              <a:t>- Pruning MINIMAX Procedure</a:t>
            </a:r>
          </a:p>
          <a:p>
            <a:r>
              <a:rPr lang="en-US" sz="2400" dirty="0">
                <a:solidFill>
                  <a:srgbClr val="0033CC"/>
                </a:solidFill>
                <a:sym typeface="Symbol" panose="05050102010706020507" pitchFamily="18" charset="2"/>
              </a:rPr>
              <a:t>Iterative Deepening</a:t>
            </a:r>
          </a:p>
          <a:p>
            <a:endParaRPr lang="en-US" sz="2400" dirty="0">
              <a:solidFill>
                <a:srgbClr val="0033CC"/>
              </a:solidFill>
            </a:endParaRPr>
          </a:p>
          <a:p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1961488-3A79-4904-8C71-F279704B3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676" y="1073533"/>
            <a:ext cx="3816424" cy="16441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1A3FF7A-2AE3-40FA-8CCC-6B8A677A2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708919"/>
            <a:ext cx="3240360" cy="15121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4BFD007-B12C-47F6-8363-D0AA771BB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1" y="3885557"/>
            <a:ext cx="3240360" cy="15121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93F5270-3B9A-4F73-ADE6-51A15B5D7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739" y="2717698"/>
            <a:ext cx="3920298" cy="268002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E3C3B3D3-D245-4FA8-ABBD-D04ACB306B99}"/>
              </a:ext>
            </a:extLst>
          </p:cNvPr>
          <p:cNvGrpSpPr/>
          <p:nvPr/>
        </p:nvGrpSpPr>
        <p:grpSpPr>
          <a:xfrm>
            <a:off x="107504" y="76200"/>
            <a:ext cx="8928992" cy="6709256"/>
            <a:chOff x="107504" y="76200"/>
            <a:chExt cx="8928992" cy="670925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1667C7AD-816F-4FDD-8FB4-0C7302BCF5D2}"/>
                </a:ext>
              </a:extLst>
            </p:cNvPr>
            <p:cNvSpPr/>
            <p:nvPr/>
          </p:nvSpPr>
          <p:spPr>
            <a:xfrm>
              <a:off x="107504" y="88712"/>
              <a:ext cx="8928992" cy="669674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C7252ED0-E22E-441B-8E55-FAAC201E0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206" y="76200"/>
              <a:ext cx="593967" cy="582653"/>
            </a:xfrm>
            <a:prstGeom prst="rect">
              <a:avLst/>
            </a:prstGeom>
            <a:ln w="63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xmlns="" val="85488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59169AF6-C5A2-464C-8799-DFE22AC87A4F}"/>
              </a:ext>
            </a:extLst>
          </p:cNvPr>
          <p:cNvGrpSpPr/>
          <p:nvPr/>
        </p:nvGrpSpPr>
        <p:grpSpPr>
          <a:xfrm>
            <a:off x="107504" y="76200"/>
            <a:ext cx="8928992" cy="6709256"/>
            <a:chOff x="107504" y="76200"/>
            <a:chExt cx="8928992" cy="670925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xmlns="" id="{AB3D0C79-1AEC-4C76-BDD0-FBF0B7734C0E}"/>
                </a:ext>
              </a:extLst>
            </p:cNvPr>
            <p:cNvSpPr/>
            <p:nvPr/>
          </p:nvSpPr>
          <p:spPr>
            <a:xfrm>
              <a:off x="107504" y="88712"/>
              <a:ext cx="8928992" cy="669674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5E5AA578-9F29-4993-AE90-E1B0AC106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206" y="76200"/>
              <a:ext cx="593967" cy="582653"/>
            </a:xfrm>
            <a:prstGeom prst="rect">
              <a:avLst/>
            </a:prstGeom>
            <a:ln w="63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A51EA0-49EB-4BE3-BC8A-418849B2DA4C}"/>
              </a:ext>
            </a:extLst>
          </p:cNvPr>
          <p:cNvSpPr/>
          <p:nvPr/>
        </p:nvSpPr>
        <p:spPr>
          <a:xfrm>
            <a:off x="2997531" y="2967335"/>
            <a:ext cx="31489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xmlns="" val="2865603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647512" y="404664"/>
            <a:ext cx="50127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>
                <a:solidFill>
                  <a:schemeClr val="accent2"/>
                </a:solidFill>
              </a:rPr>
              <a:t>Nim</a:t>
            </a:r>
            <a:r>
              <a:rPr lang="en-US" sz="2800" b="1" dirty="0">
                <a:solidFill>
                  <a:schemeClr val="accent2"/>
                </a:solidFill>
              </a:rPr>
              <a:t> Game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08F4159-F334-4419-9702-FF4326735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1118491"/>
            <a:ext cx="5252628" cy="53222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36B2D86-1D02-46B2-94BD-9526356601DC}"/>
              </a:ext>
            </a:extLst>
          </p:cNvPr>
          <p:cNvSpPr/>
          <p:nvPr/>
        </p:nvSpPr>
        <p:spPr>
          <a:xfrm>
            <a:off x="179512" y="1772816"/>
            <a:ext cx="333853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Mark status of </a:t>
            </a:r>
            <a:r>
              <a:rPr lang="en-US" dirty="0">
                <a:solidFill>
                  <a:srgbClr val="0033CC"/>
                </a:solidFill>
              </a:rPr>
              <a:t>terminal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Mark the status of </a:t>
            </a:r>
            <a:r>
              <a:rPr lang="en-US" dirty="0">
                <a:solidFill>
                  <a:srgbClr val="0033CC"/>
                </a:solidFill>
              </a:rPr>
              <a:t>non terminal</a:t>
            </a:r>
            <a:r>
              <a:rPr lang="en-US" dirty="0"/>
              <a:t> by using </a:t>
            </a:r>
            <a:r>
              <a:rPr lang="en-US" dirty="0">
                <a:solidFill>
                  <a:srgbClr val="0033CC"/>
                </a:solidFill>
              </a:rPr>
              <a:t>status labelling procedure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Root (</a:t>
            </a:r>
            <a:r>
              <a:rPr lang="en-US" dirty="0">
                <a:solidFill>
                  <a:srgbClr val="C00000"/>
                </a:solidFill>
              </a:rPr>
              <a:t>MIN→W</a:t>
            </a:r>
            <a:r>
              <a:rPr lang="en-US" dirty="0"/>
              <a:t>)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33CC"/>
                </a:solidFill>
              </a:rPr>
              <a:t>MIN always wins </a:t>
            </a:r>
            <a:r>
              <a:rPr lang="en-US" dirty="0"/>
              <a:t>irrespective of the move made by the first player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E7BA7743-62CD-4A94-B7CB-91F98127FF37}"/>
              </a:ext>
            </a:extLst>
          </p:cNvPr>
          <p:cNvGrpSpPr/>
          <p:nvPr/>
        </p:nvGrpSpPr>
        <p:grpSpPr>
          <a:xfrm>
            <a:off x="107504" y="76200"/>
            <a:ext cx="8928992" cy="6709256"/>
            <a:chOff x="107504" y="76200"/>
            <a:chExt cx="8928992" cy="670925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89E8AFA0-77EA-449A-8543-24B2A59385F0}"/>
                </a:ext>
              </a:extLst>
            </p:cNvPr>
            <p:cNvSpPr/>
            <p:nvPr/>
          </p:nvSpPr>
          <p:spPr>
            <a:xfrm>
              <a:off x="107504" y="88712"/>
              <a:ext cx="8928992" cy="669674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844909BB-DF0B-4668-AE69-FD2282028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206" y="76200"/>
              <a:ext cx="593967" cy="582653"/>
            </a:xfrm>
            <a:prstGeom prst="rect">
              <a:avLst/>
            </a:prstGeom>
            <a:ln w="63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xmlns="" val="345690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71600" y="1196752"/>
            <a:ext cx="7200800" cy="4924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If at the time of MAX player’s turn there are N matchsticks in a pile , </a:t>
            </a:r>
          </a:p>
          <a:p>
            <a:pPr marL="800100" lvl="1" indent="-342900" algn="just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400" dirty="0"/>
              <a:t>then Max can force a win by leaving M matchsticks for the </a:t>
            </a:r>
            <a:r>
              <a:rPr lang="en-US" sz="2400" dirty="0">
                <a:solidFill>
                  <a:srgbClr val="0033CC"/>
                </a:solidFill>
              </a:rPr>
              <a:t>MIN player </a:t>
            </a:r>
            <a:r>
              <a:rPr lang="en-US" sz="2400" dirty="0"/>
              <a:t>to play , where </a:t>
            </a:r>
          </a:p>
          <a:p>
            <a:pPr lvl="1" algn="just">
              <a:spcAft>
                <a:spcPts val="1200"/>
              </a:spcAft>
            </a:pPr>
            <a:r>
              <a:rPr lang="en-US" sz="2400" dirty="0">
                <a:solidFill>
                  <a:srgbClr val="0033CC"/>
                </a:solidFill>
              </a:rPr>
              <a:t>	M </a:t>
            </a:r>
            <a:r>
              <a:rPr lang="en-US" sz="2400" dirty="0">
                <a:solidFill>
                  <a:srgbClr val="0033CC"/>
                </a:solidFill>
                <a:sym typeface="Symbol" panose="05050102010706020507" pitchFamily="18" charset="2"/>
              </a:rPr>
              <a:t></a:t>
            </a:r>
            <a:r>
              <a:rPr lang="en-US" sz="2400" dirty="0">
                <a:solidFill>
                  <a:srgbClr val="0033CC"/>
                </a:solidFill>
              </a:rPr>
              <a:t> {1,3,7,15,31,63,…} </a:t>
            </a:r>
          </a:p>
          <a:p>
            <a:pPr marL="800100" lvl="1" indent="-342900" algn="just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400" dirty="0"/>
              <a:t>using the rule of game (that is MAX can pick up a </a:t>
            </a:r>
            <a:r>
              <a:rPr lang="en-US" sz="2400" dirty="0">
                <a:solidFill>
                  <a:srgbClr val="0033CC"/>
                </a:solidFill>
              </a:rPr>
              <a:t>maximum of half </a:t>
            </a:r>
            <a:r>
              <a:rPr lang="en-US" sz="2400" dirty="0"/>
              <a:t>the number of matchsticks in the pile).</a:t>
            </a:r>
          </a:p>
          <a:p>
            <a:pPr marL="800100" lvl="1" indent="-342900" algn="just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400" dirty="0"/>
              <a:t>The sequence {1,3,7,15,31,63,…}  can be generated using the formula </a:t>
            </a:r>
          </a:p>
          <a:p>
            <a:pPr lvl="1" algn="just">
              <a:spcAft>
                <a:spcPts val="1200"/>
              </a:spcAft>
            </a:pPr>
            <a:r>
              <a:rPr lang="en-US" sz="2400" dirty="0">
                <a:solidFill>
                  <a:srgbClr val="0033CC"/>
                </a:solidFill>
              </a:rPr>
              <a:t>	X</a:t>
            </a:r>
            <a:r>
              <a:rPr lang="en-US" sz="2400" baseline="-25000" dirty="0">
                <a:solidFill>
                  <a:srgbClr val="0033CC"/>
                </a:solidFill>
              </a:rPr>
              <a:t>i</a:t>
            </a:r>
            <a:r>
              <a:rPr lang="en-US" sz="2400" dirty="0">
                <a:solidFill>
                  <a:srgbClr val="0033CC"/>
                </a:solidFill>
              </a:rPr>
              <a:t> = 2 X</a:t>
            </a:r>
            <a:r>
              <a:rPr lang="en-US" sz="2400" baseline="-25000" dirty="0">
                <a:solidFill>
                  <a:srgbClr val="0033CC"/>
                </a:solidFill>
              </a:rPr>
              <a:t>i-1</a:t>
            </a:r>
            <a:r>
              <a:rPr lang="en-US" sz="2400" dirty="0">
                <a:solidFill>
                  <a:srgbClr val="0033CC"/>
                </a:solidFill>
              </a:rPr>
              <a:t> + 1 for </a:t>
            </a:r>
            <a:r>
              <a:rPr lang="en-US" sz="2400" dirty="0" err="1">
                <a:solidFill>
                  <a:srgbClr val="0033CC"/>
                </a:solidFill>
              </a:rPr>
              <a:t>i</a:t>
            </a:r>
            <a:r>
              <a:rPr lang="en-US" sz="2400" dirty="0">
                <a:solidFill>
                  <a:srgbClr val="0033CC"/>
                </a:solidFill>
              </a:rPr>
              <a:t> &gt;0  where X</a:t>
            </a:r>
            <a:r>
              <a:rPr lang="en-US" sz="2400" baseline="-25000" dirty="0">
                <a:solidFill>
                  <a:srgbClr val="0033CC"/>
                </a:solidFill>
              </a:rPr>
              <a:t>0</a:t>
            </a:r>
            <a:r>
              <a:rPr lang="en-US" sz="2400" dirty="0">
                <a:solidFill>
                  <a:srgbClr val="0033CC"/>
                </a:solidFill>
              </a:rPr>
              <a:t> =1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04D9BC8-D3F5-4F5F-8350-E1D8A9113E65}"/>
              </a:ext>
            </a:extLst>
          </p:cNvPr>
          <p:cNvSpPr txBox="1"/>
          <p:nvPr/>
        </p:nvSpPr>
        <p:spPr>
          <a:xfrm>
            <a:off x="2213992" y="376743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200" b="1" dirty="0">
                <a:solidFill>
                  <a:srgbClr val="C00000"/>
                </a:solidFill>
              </a:rPr>
              <a:t>Strategy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  <a:r>
              <a:rPr lang="en-US" sz="3200" dirty="0"/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6A36A667-2FD3-4F07-B8A5-32BFC613FC00}"/>
              </a:ext>
            </a:extLst>
          </p:cNvPr>
          <p:cNvGrpSpPr/>
          <p:nvPr/>
        </p:nvGrpSpPr>
        <p:grpSpPr>
          <a:xfrm>
            <a:off x="107504" y="44624"/>
            <a:ext cx="8928992" cy="6709256"/>
            <a:chOff x="107504" y="76200"/>
            <a:chExt cx="8928992" cy="670925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3A75E201-33E9-41DA-BEE9-25F14F779B1A}"/>
                </a:ext>
              </a:extLst>
            </p:cNvPr>
            <p:cNvSpPr/>
            <p:nvPr/>
          </p:nvSpPr>
          <p:spPr>
            <a:xfrm>
              <a:off x="107504" y="88712"/>
              <a:ext cx="8928992" cy="669674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66B46C7D-6136-4724-AB74-3F4C166D6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206" y="76200"/>
              <a:ext cx="593967" cy="582653"/>
            </a:xfrm>
            <a:prstGeom prst="rect">
              <a:avLst/>
            </a:prstGeom>
            <a:ln w="63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0689"/>
            <a:ext cx="8229600" cy="331236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33CC"/>
                </a:solidFill>
              </a:rPr>
              <a:t>First method </a:t>
            </a:r>
          </a:p>
          <a:p>
            <a:pPr lvl="1"/>
            <a:r>
              <a:rPr lang="en-US" sz="1600" dirty="0"/>
              <a:t>Look up from the sequence {1,3,7,15,31,63,…}  and figure out the closest number less than the given number N of match sticks in the pile . </a:t>
            </a:r>
          </a:p>
          <a:p>
            <a:pPr lvl="1"/>
            <a:r>
              <a:rPr lang="en-US" sz="1600" dirty="0"/>
              <a:t>The difference between N and the number gives the desired number of sticks that have to be picked up . </a:t>
            </a:r>
          </a:p>
          <a:p>
            <a:pPr lvl="1"/>
            <a:r>
              <a:rPr lang="en-US" sz="1600" dirty="0"/>
              <a:t>For example , if N=45,the closest number to 45 in the sequence is 31, so we obtain the desired number of matchsticks to be picked up as 14 on subtracting 31 from 45. </a:t>
            </a:r>
          </a:p>
          <a:p>
            <a:pPr lvl="1"/>
            <a:r>
              <a:rPr lang="en-US" sz="1600" dirty="0"/>
              <a:t>This way try to maintain a sequence {1,3,7,15,31,63,…}.</a:t>
            </a:r>
          </a:p>
          <a:p>
            <a:r>
              <a:rPr lang="en-US" sz="2000" dirty="0">
                <a:solidFill>
                  <a:srgbClr val="0033CC"/>
                </a:solidFill>
              </a:rPr>
              <a:t>Second method </a:t>
            </a:r>
          </a:p>
          <a:p>
            <a:pPr lvl="1"/>
            <a:r>
              <a:rPr lang="en-US" sz="1600" dirty="0"/>
              <a:t>the desired number is obtained by removing the most significant digit from the binary representation of N and adding it to the least significant digit position.</a:t>
            </a:r>
          </a:p>
          <a:p>
            <a:endParaRPr lang="en-US" sz="2000" dirty="0"/>
          </a:p>
          <a:p>
            <a:endParaRPr lang="en-US" sz="2000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xmlns="" id="{B4E963FB-5066-473E-A612-290614B46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277471999"/>
              </p:ext>
            </p:extLst>
          </p:nvPr>
        </p:nvGraphicFramePr>
        <p:xfrm>
          <a:off x="481630" y="4099296"/>
          <a:ext cx="8122817" cy="210312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656442">
                  <a:extLst>
                    <a:ext uri="{9D8B030D-6E8A-4147-A177-3AD203B41FA5}">
                      <a16:colId xmlns:a16="http://schemas.microsoft.com/office/drawing/2014/main" xmlns="" val="1038718373"/>
                    </a:ext>
                  </a:extLst>
                </a:gridCol>
                <a:gridCol w="1651218">
                  <a:extLst>
                    <a:ext uri="{9D8B030D-6E8A-4147-A177-3AD203B41FA5}">
                      <a16:colId xmlns:a16="http://schemas.microsoft.com/office/drawing/2014/main" xmlns="" val="606717783"/>
                    </a:ext>
                  </a:extLst>
                </a:gridCol>
                <a:gridCol w="2369138">
                  <a:extLst>
                    <a:ext uri="{9D8B030D-6E8A-4147-A177-3AD203B41FA5}">
                      <a16:colId xmlns:a16="http://schemas.microsoft.com/office/drawing/2014/main" xmlns="" val="260530906"/>
                    </a:ext>
                  </a:extLst>
                </a:gridCol>
                <a:gridCol w="2153762">
                  <a:extLst>
                    <a:ext uri="{9D8B030D-6E8A-4147-A177-3AD203B41FA5}">
                      <a16:colId xmlns:a16="http://schemas.microsoft.com/office/drawing/2014/main" xmlns="" val="9989482"/>
                    </a:ext>
                  </a:extLst>
                </a:gridCol>
                <a:gridCol w="1292257">
                  <a:extLst>
                    <a:ext uri="{9D8B030D-6E8A-4147-A177-3AD203B41FA5}">
                      <a16:colId xmlns:a16="http://schemas.microsoft.com/office/drawing/2014/main" xmlns="" val="3938803248"/>
                    </a:ext>
                  </a:extLst>
                </a:gridCol>
              </a:tblGrid>
              <a:tr h="631646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N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Binary Representation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Sum of 1 with MSD removed from N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Number of sticks to be removed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Number left in pile</a:t>
                      </a:r>
                      <a:endParaRPr lang="en-IN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26769149"/>
                  </a:ext>
                </a:extLst>
              </a:tr>
              <a:tr h="364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1101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0101+0001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0110=6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04985642"/>
                  </a:ext>
                </a:extLst>
              </a:tr>
              <a:tr h="364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11011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01011+00001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01100=12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70860402"/>
                  </a:ext>
                </a:extLst>
              </a:tr>
              <a:tr h="364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100100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000100+000001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000101=5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5995923"/>
                  </a:ext>
                </a:extLst>
              </a:tr>
              <a:tr h="364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1000110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0000110+0000001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0000111=7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343418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350E603-C61C-462D-8962-23D99C860437}"/>
              </a:ext>
            </a:extLst>
          </p:cNvPr>
          <p:cNvSpPr txBox="1"/>
          <p:nvPr/>
        </p:nvSpPr>
        <p:spPr>
          <a:xfrm>
            <a:off x="2257038" y="16401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Strategy</a:t>
            </a:r>
            <a:r>
              <a:rPr lang="en-US" sz="2800" dirty="0">
                <a:solidFill>
                  <a:srgbClr val="C00000"/>
                </a:solidFill>
              </a:rPr>
              <a:t> 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217C5C69-A2D0-4372-A7A3-649046309798}"/>
              </a:ext>
            </a:extLst>
          </p:cNvPr>
          <p:cNvGrpSpPr/>
          <p:nvPr/>
        </p:nvGrpSpPr>
        <p:grpSpPr>
          <a:xfrm>
            <a:off x="107504" y="76200"/>
            <a:ext cx="8928992" cy="6709256"/>
            <a:chOff x="107504" y="76200"/>
            <a:chExt cx="8928992" cy="670925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B9784858-150A-47B0-A6E5-DA7E96429704}"/>
                </a:ext>
              </a:extLst>
            </p:cNvPr>
            <p:cNvSpPr/>
            <p:nvPr/>
          </p:nvSpPr>
          <p:spPr>
            <a:xfrm>
              <a:off x="107504" y="88712"/>
              <a:ext cx="8928992" cy="669674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A99635C7-9595-48DE-8189-41B51F57D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206" y="76200"/>
              <a:ext cx="593967" cy="582653"/>
            </a:xfrm>
            <a:prstGeom prst="rect">
              <a:avLst/>
            </a:prstGeom>
            <a:ln w="63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DDAB5C-560B-40F8-9BD6-AA7F73FDD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6718"/>
            <a:ext cx="8229600" cy="806018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MAX - WIN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FCFEE67-5F27-4681-A813-00379A599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can formulate two cases where MAX will always win if the following strategy is applied.</a:t>
            </a:r>
          </a:p>
          <a:p>
            <a:endParaRPr lang="en-US" sz="2400" dirty="0"/>
          </a:p>
          <a:p>
            <a:pPr lvl="1"/>
            <a:r>
              <a:rPr lang="en-US" sz="2000" b="1" dirty="0"/>
              <a:t>CASE 1 </a:t>
            </a:r>
            <a:r>
              <a:rPr lang="en-US" sz="2000" dirty="0"/>
              <a:t>MAX is the </a:t>
            </a:r>
            <a:r>
              <a:rPr lang="en-US" sz="2000" dirty="0">
                <a:solidFill>
                  <a:srgbClr val="0033CC"/>
                </a:solidFill>
              </a:rPr>
              <a:t>first player </a:t>
            </a:r>
            <a:r>
              <a:rPr lang="en-US" sz="2000" dirty="0"/>
              <a:t>and initially there are </a:t>
            </a:r>
          </a:p>
          <a:p>
            <a:pPr marL="457200" lvl="1" indent="0">
              <a:buNone/>
            </a:pPr>
            <a:r>
              <a:rPr lang="en-US" sz="2000" dirty="0"/>
              <a:t>		N </a:t>
            </a:r>
            <a:r>
              <a:rPr lang="en-US" sz="2000" dirty="0">
                <a:sym typeface="Symbol" panose="05050102010706020507" pitchFamily="18" charset="2"/>
              </a:rPr>
              <a:t></a:t>
            </a:r>
            <a:r>
              <a:rPr lang="en-US" sz="2000" dirty="0"/>
              <a:t> {3,7,15,31,63,…} matchsticks.</a:t>
            </a:r>
          </a:p>
          <a:p>
            <a:pPr lvl="1"/>
            <a:endParaRPr lang="en-US" sz="2000" dirty="0"/>
          </a:p>
          <a:p>
            <a:pPr lvl="1"/>
            <a:r>
              <a:rPr lang="en-US" sz="2000" b="1" dirty="0"/>
              <a:t>CASE 2 </a:t>
            </a:r>
            <a:r>
              <a:rPr lang="en-US" sz="2000" dirty="0"/>
              <a:t>MAX is the </a:t>
            </a:r>
            <a:r>
              <a:rPr lang="en-US" sz="2000" dirty="0">
                <a:solidFill>
                  <a:srgbClr val="0033CC"/>
                </a:solidFill>
              </a:rPr>
              <a:t>second player </a:t>
            </a:r>
            <a:r>
              <a:rPr lang="en-US" sz="2000" dirty="0"/>
              <a:t>and initially there are </a:t>
            </a:r>
          </a:p>
          <a:p>
            <a:pPr marL="457200" lvl="1" indent="0">
              <a:buNone/>
            </a:pPr>
            <a:r>
              <a:rPr lang="en-US" sz="2000" dirty="0"/>
              <a:t>		N </a:t>
            </a:r>
            <a:r>
              <a:rPr lang="en-US" sz="2000" dirty="0">
                <a:sym typeface="Symbol" panose="05050102010706020507" pitchFamily="18" charset="2"/>
              </a:rPr>
              <a:t></a:t>
            </a:r>
            <a:r>
              <a:rPr lang="en-US" sz="2000" dirty="0"/>
              <a:t> {3,7,15,31,63,…} matchsticks.</a:t>
            </a:r>
          </a:p>
          <a:p>
            <a:endParaRPr lang="en-IN"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04E41314-B1B1-4E30-A9A6-04D8216CC5F9}"/>
              </a:ext>
            </a:extLst>
          </p:cNvPr>
          <p:cNvGrpSpPr/>
          <p:nvPr/>
        </p:nvGrpSpPr>
        <p:grpSpPr>
          <a:xfrm>
            <a:off x="107504" y="76200"/>
            <a:ext cx="8928992" cy="6709256"/>
            <a:chOff x="107504" y="76200"/>
            <a:chExt cx="8928992" cy="670925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511A7416-7D14-4102-9024-E0ABE57E4ECF}"/>
                </a:ext>
              </a:extLst>
            </p:cNvPr>
            <p:cNvSpPr/>
            <p:nvPr/>
          </p:nvSpPr>
          <p:spPr>
            <a:xfrm>
              <a:off x="107504" y="88712"/>
              <a:ext cx="8928992" cy="669674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0C85641A-8C90-4FDE-985D-0FE3F392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206" y="76200"/>
              <a:ext cx="593967" cy="582653"/>
            </a:xfrm>
            <a:prstGeom prst="rect">
              <a:avLst/>
            </a:prstGeom>
            <a:ln w="63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xmlns="" val="43205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3009" y="0"/>
            <a:ext cx="6357982" cy="642942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Validity of Cases for Winning of MAX Player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844824"/>
            <a:ext cx="3024336" cy="3024336"/>
          </a:xfrm>
        </p:spPr>
        <p:txBody>
          <a:bodyPr>
            <a:normAutofit/>
          </a:bodyPr>
          <a:lstStyle/>
          <a:p>
            <a:pPr algn="just"/>
            <a:r>
              <a:rPr lang="en-US" sz="2000" b="1" dirty="0"/>
              <a:t>CASE 1 </a:t>
            </a:r>
            <a:r>
              <a:rPr lang="en-US" sz="2000" dirty="0"/>
              <a:t>If MAX is the </a:t>
            </a:r>
            <a:r>
              <a:rPr lang="en-US" sz="2000" dirty="0">
                <a:solidFill>
                  <a:srgbClr val="0033CC"/>
                </a:solidFill>
              </a:rPr>
              <a:t>first player </a:t>
            </a:r>
            <a:r>
              <a:rPr lang="en-US" sz="2000" dirty="0"/>
              <a:t>and </a:t>
            </a:r>
          </a:p>
          <a:p>
            <a:pPr marL="341313" indent="0" algn="just">
              <a:buNone/>
            </a:pPr>
            <a:r>
              <a:rPr lang="en-US" sz="2000" dirty="0">
                <a:solidFill>
                  <a:srgbClr val="0033CC"/>
                </a:solidFill>
              </a:rPr>
              <a:t>N </a:t>
            </a:r>
            <a:r>
              <a:rPr lang="en-US" sz="2000" dirty="0">
                <a:solidFill>
                  <a:srgbClr val="0033CC"/>
                </a:solidFill>
                <a:sym typeface="Symbol" panose="05050102010706020507" pitchFamily="18" charset="2"/>
              </a:rPr>
              <a:t></a:t>
            </a:r>
            <a:r>
              <a:rPr lang="en-US" sz="2000" dirty="0">
                <a:solidFill>
                  <a:srgbClr val="0033CC"/>
                </a:solidFill>
              </a:rPr>
              <a:t> {3,7,15,31,63,…}.</a:t>
            </a:r>
          </a:p>
          <a:p>
            <a:pPr algn="just"/>
            <a:r>
              <a:rPr lang="en-US" sz="2000" dirty="0"/>
              <a:t>MAX will always win. </a:t>
            </a:r>
          </a:p>
          <a:p>
            <a:pPr algn="just"/>
            <a:r>
              <a:rPr lang="en-US" sz="2000" dirty="0"/>
              <a:t>Consider a pile of 29 sticks and let MAX be the first player.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75856" y="642942"/>
            <a:ext cx="5616624" cy="599903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9583361B-C4D1-45BC-805E-69097432A093}"/>
              </a:ext>
            </a:extLst>
          </p:cNvPr>
          <p:cNvGrpSpPr/>
          <p:nvPr/>
        </p:nvGrpSpPr>
        <p:grpSpPr>
          <a:xfrm>
            <a:off x="107504" y="76200"/>
            <a:ext cx="8928992" cy="6709256"/>
            <a:chOff x="107504" y="76200"/>
            <a:chExt cx="8928992" cy="670925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B3DD1885-29CE-4A88-AD55-B2BAEC850407}"/>
                </a:ext>
              </a:extLst>
            </p:cNvPr>
            <p:cNvSpPr/>
            <p:nvPr/>
          </p:nvSpPr>
          <p:spPr>
            <a:xfrm>
              <a:off x="107504" y="88712"/>
              <a:ext cx="8928992" cy="669674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552422AA-A932-4D1C-B263-1DA9714FF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206" y="76200"/>
              <a:ext cx="593967" cy="582653"/>
            </a:xfrm>
            <a:prstGeom prst="rect">
              <a:avLst/>
            </a:prstGeom>
            <a:ln w="63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9552" y="1988840"/>
            <a:ext cx="30243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CASE 2 </a:t>
            </a:r>
            <a:r>
              <a:rPr lang="en-US" dirty="0"/>
              <a:t>If MAX is the </a:t>
            </a:r>
            <a:r>
              <a:rPr lang="en-US" dirty="0">
                <a:solidFill>
                  <a:srgbClr val="0033CC"/>
                </a:solidFill>
              </a:rPr>
              <a:t>second player</a:t>
            </a:r>
            <a:r>
              <a:rPr lang="en-US" dirty="0"/>
              <a:t> and </a:t>
            </a:r>
          </a:p>
          <a:p>
            <a:pPr marL="230188" algn="just"/>
            <a:r>
              <a:rPr lang="en-US" dirty="0"/>
              <a:t>N   </a:t>
            </a:r>
            <a:r>
              <a:rPr lang="en-US" dirty="0">
                <a:sym typeface="Symbol" panose="05050102010706020507" pitchFamily="18" charset="2"/>
              </a:rPr>
              <a:t></a:t>
            </a:r>
            <a:r>
              <a:rPr lang="en-US" dirty="0"/>
              <a:t>  {3,7,15,31,63,…} </a:t>
            </a:r>
          </a:p>
          <a:p>
            <a:pPr marL="230188" indent="-230188" algn="just">
              <a:buFont typeface="Arial" panose="020B0604020202020204" pitchFamily="34" charset="0"/>
              <a:buChar char="•"/>
            </a:pPr>
            <a:r>
              <a:rPr lang="en-US" dirty="0"/>
              <a:t>Consider a pile of 15 sticks and let MAX be the second player.</a:t>
            </a:r>
          </a:p>
          <a:p>
            <a:pPr marL="230188" indent="-230188" algn="just">
              <a:buFont typeface="Arial" panose="020B0604020202020204" pitchFamily="34" charset="0"/>
              <a:buChar char="•"/>
            </a:pPr>
            <a:r>
              <a:rPr lang="en-US" dirty="0"/>
              <a:t>The complete game tree for this case is shown in fig.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9952" y="692696"/>
            <a:ext cx="4578873" cy="586978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xmlns="" id="{3097EBAF-3B32-45AF-A697-F0469266FAE2}"/>
              </a:ext>
            </a:extLst>
          </p:cNvPr>
          <p:cNvSpPr txBox="1">
            <a:spLocks/>
          </p:cNvSpPr>
          <p:nvPr/>
        </p:nvSpPr>
        <p:spPr>
          <a:xfrm>
            <a:off x="1393009" y="116632"/>
            <a:ext cx="6357982" cy="64294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C00000"/>
                </a:solidFill>
              </a:rPr>
              <a:t>Validity of Cases for Winning of MAX Player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E051ABA7-5073-4E40-A554-838C5D221E70}"/>
              </a:ext>
            </a:extLst>
          </p:cNvPr>
          <p:cNvGrpSpPr/>
          <p:nvPr/>
        </p:nvGrpSpPr>
        <p:grpSpPr>
          <a:xfrm>
            <a:off x="107504" y="76200"/>
            <a:ext cx="8928992" cy="6709256"/>
            <a:chOff x="107504" y="76200"/>
            <a:chExt cx="8928992" cy="670925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73908B70-39B6-4691-A1E1-86C5F5D7ABDE}"/>
                </a:ext>
              </a:extLst>
            </p:cNvPr>
            <p:cNvSpPr/>
            <p:nvPr/>
          </p:nvSpPr>
          <p:spPr>
            <a:xfrm>
              <a:off x="107504" y="88712"/>
              <a:ext cx="8928992" cy="669674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15D9FACA-8D3E-4AAF-9430-D41EDA9E9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206" y="76200"/>
              <a:ext cx="593967" cy="582653"/>
            </a:xfrm>
            <a:prstGeom prst="rect">
              <a:avLst/>
            </a:prstGeom>
            <a:ln w="63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1099</TotalTime>
  <Words>1875</Words>
  <Application>Microsoft Office PowerPoint</Application>
  <PresentationFormat>On-screen Show (4:3)</PresentationFormat>
  <Paragraphs>259</Paragraphs>
  <Slides>33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Game Playing</vt:lpstr>
      <vt:lpstr>Nim Game Problem</vt:lpstr>
      <vt:lpstr>Slide 3</vt:lpstr>
      <vt:lpstr>Slide 4</vt:lpstr>
      <vt:lpstr>Slide 5</vt:lpstr>
      <vt:lpstr>Slide 6</vt:lpstr>
      <vt:lpstr>MAX - WIN</vt:lpstr>
      <vt:lpstr>Validity of Cases for Winning of MAX Player </vt:lpstr>
      <vt:lpstr>Slide 9</vt:lpstr>
      <vt:lpstr>Slide 10</vt:lpstr>
      <vt:lpstr>Slide 11</vt:lpstr>
      <vt:lpstr>Slide 12</vt:lpstr>
      <vt:lpstr>Bounded Look-Ahead Strategy and use of Evaluation Functions</vt:lpstr>
      <vt:lpstr>Bounded Look-Ahead Strategy and use of Evaluation Functions</vt:lpstr>
      <vt:lpstr>One-Ply &amp; two-Ply</vt:lpstr>
      <vt:lpstr>Slide 16</vt:lpstr>
      <vt:lpstr>Slide 17</vt:lpstr>
      <vt:lpstr>Slide 18</vt:lpstr>
      <vt:lpstr>Slide 19</vt:lpstr>
      <vt:lpstr>Slide 20</vt:lpstr>
      <vt:lpstr>Game Playing</vt:lpstr>
      <vt:lpstr>Recap</vt:lpstr>
      <vt:lpstr>Slide 23</vt:lpstr>
      <vt:lpstr>Example: Tic-Tc-Toe Game</vt:lpstr>
      <vt:lpstr>Points on MINIMAX</vt:lpstr>
      <vt:lpstr>Alpha – Beta  Pruning</vt:lpstr>
      <vt:lpstr> –   Pruning</vt:lpstr>
      <vt:lpstr>Alpha – Beta  Pruning</vt:lpstr>
      <vt:lpstr>Slide 29</vt:lpstr>
      <vt:lpstr>Example</vt:lpstr>
      <vt:lpstr>Slide 31</vt:lpstr>
      <vt:lpstr>Alpha Beta Pruning</vt:lpstr>
      <vt:lpstr>Slide 33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Nim Game Problem</dc:title>
  <dc:creator>admin</dc:creator>
  <cp:lastModifiedBy>Admin</cp:lastModifiedBy>
  <cp:revision>70</cp:revision>
  <dcterms:created xsi:type="dcterms:W3CDTF">2021-10-21T00:00:17Z</dcterms:created>
  <dcterms:modified xsi:type="dcterms:W3CDTF">2022-09-06T04:41:30Z</dcterms:modified>
</cp:coreProperties>
</file>